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308" r:id="rId3"/>
    <p:sldId id="259" r:id="rId4"/>
    <p:sldId id="307" r:id="rId5"/>
    <p:sldId id="260" r:id="rId6"/>
    <p:sldId id="261" r:id="rId7"/>
    <p:sldId id="296" r:id="rId8"/>
    <p:sldId id="263" r:id="rId9"/>
    <p:sldId id="297" r:id="rId10"/>
    <p:sldId id="298" r:id="rId11"/>
    <p:sldId id="299" r:id="rId12"/>
    <p:sldId id="300" r:id="rId13"/>
    <p:sldId id="302" r:id="rId14"/>
    <p:sldId id="303" r:id="rId15"/>
    <p:sldId id="304" r:id="rId16"/>
    <p:sldId id="305" r:id="rId17"/>
    <p:sldId id="306" r:id="rId18"/>
    <p:sldId id="310" r:id="rId19"/>
    <p:sldId id="309" r:id="rId20"/>
    <p:sldId id="311" r:id="rId21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" panose="02000503000000020004" pitchFamily="2" charset="0"/>
      <p:regular r:id="rId28"/>
      <p:bold r:id="rId29"/>
      <p:italic r:id="rId30"/>
      <p:boldItalic r:id="rId31"/>
    </p:embeddedFont>
    <p:embeddedFont>
      <p:font typeface="Passion One" panose="02000506080000020004" pitchFamily="2" charset="77"/>
      <p:regular r:id="rId32"/>
      <p:bold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300252-016D-4FE8-B031-A8377C75D776}">
  <a:tblStyle styleId="{63300252-016D-4FE8-B031-A8377C75D7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43" d="100"/>
          <a:sy n="143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493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35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038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27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97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48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797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523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21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53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654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02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1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9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8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45187" y="25391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7073900" y="4334213"/>
            <a:ext cx="2909077" cy="290907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90650" y="-739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488469" y="990668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1847" y="317796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2700000">
            <a:off x="8734960" y="34209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2700000">
            <a:off x="8734956" y="4708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2700000">
            <a:off x="3258027" y="2948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2700000">
            <a:off x="2091794" y="46543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2700000">
            <a:off x="266135" y="18944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495722" y="171242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5548472" y="4814317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6938575" y="552675"/>
            <a:ext cx="1492200" cy="450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/>
          <p:nvPr/>
        </p:nvSpPr>
        <p:spPr>
          <a:xfrm>
            <a:off x="7128375" y="0"/>
            <a:ext cx="2517166" cy="1088852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27"/>
          <p:cNvGrpSpPr/>
          <p:nvPr/>
        </p:nvGrpSpPr>
        <p:grpSpPr>
          <a:xfrm>
            <a:off x="7650716" y="539506"/>
            <a:ext cx="1022136" cy="829949"/>
            <a:chOff x="7329141" y="362469"/>
            <a:chExt cx="1022136" cy="829949"/>
          </a:xfrm>
        </p:grpSpPr>
        <p:sp>
          <p:nvSpPr>
            <p:cNvPr id="360" name="Google Shape;360;p27"/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2" name="Google Shape;362;p27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363" name="Google Shape;363;p27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7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" name="Google Shape;365;p27"/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7"/>
          <p:cNvSpPr/>
          <p:nvPr/>
        </p:nvSpPr>
        <p:spPr>
          <a:xfrm>
            <a:off x="6005759" y="4604009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7"/>
          <p:cNvSpPr/>
          <p:nvPr/>
        </p:nvSpPr>
        <p:spPr>
          <a:xfrm rot="-2700000">
            <a:off x="547497" y="2405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7"/>
          <p:cNvSpPr/>
          <p:nvPr/>
        </p:nvSpPr>
        <p:spPr>
          <a:xfrm rot="-2700000">
            <a:off x="3740631" y="470647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7"/>
          <p:cNvSpPr/>
          <p:nvPr/>
        </p:nvSpPr>
        <p:spPr>
          <a:xfrm rot="-2700000">
            <a:off x="4869215" y="2405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7"/>
          <p:cNvSpPr/>
          <p:nvPr/>
        </p:nvSpPr>
        <p:spPr>
          <a:xfrm rot="-2700000">
            <a:off x="249023" y="41930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7"/>
          <p:cNvSpPr/>
          <p:nvPr/>
        </p:nvSpPr>
        <p:spPr>
          <a:xfrm rot="-2700000">
            <a:off x="8701281" y="205758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8370935" y="471528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-141118" y="4603993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-1383791" y="1516059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442285" y="18323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1626298" y="2598094"/>
            <a:ext cx="3114423" cy="3114423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7191750" y="-13688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359972" y="7434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2700000">
            <a:off x="4446660" y="20412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2700000">
            <a:off x="8603477" y="25031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2700000">
            <a:off x="2404760" y="47616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2700000">
            <a:off x="6853619" y="46324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848072" y="4396730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3151900" y="1636350"/>
            <a:ext cx="4150500" cy="130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3151900" y="3080475"/>
            <a:ext cx="3124800" cy="69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>
            <a:off x="-752503" y="-740378"/>
            <a:ext cx="2087690" cy="2087690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 rot="5400000">
            <a:off x="7832550" y="4153000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7"/>
          <p:cNvSpPr/>
          <p:nvPr/>
        </p:nvSpPr>
        <p:spPr>
          <a:xfrm rot="-2700000">
            <a:off x="8650260" y="50555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/>
          <p:nvPr/>
        </p:nvSpPr>
        <p:spPr>
          <a:xfrm rot="-2700000">
            <a:off x="8806494" y="313666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227347" y="26846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 rot="-2700000">
            <a:off x="1901219" y="483400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 rot="-2700000">
            <a:off x="4190627" y="2161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4280550" y="826000"/>
            <a:ext cx="3936300" cy="115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4280550" y="2093200"/>
            <a:ext cx="3936300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>
            <a:spLocks noGrp="1"/>
          </p:cNvSpPr>
          <p:nvPr>
            <p:ph type="pic" idx="2"/>
          </p:nvPr>
        </p:nvSpPr>
        <p:spPr>
          <a:xfrm>
            <a:off x="726450" y="539500"/>
            <a:ext cx="3232800" cy="4064400"/>
          </a:xfrm>
          <a:prstGeom prst="round1Rect">
            <a:avLst>
              <a:gd name="adj" fmla="val 2425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720075" y="1229900"/>
            <a:ext cx="4149300" cy="2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2"/>
          </p:nvPr>
        </p:nvSpPr>
        <p:spPr>
          <a:xfrm>
            <a:off x="5258200" y="1229900"/>
            <a:ext cx="3165900" cy="3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-1066000" y="4148624"/>
            <a:ext cx="2318705" cy="2318705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 rot="-2700000">
            <a:off x="8725469" y="4535350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 rot="5400000">
            <a:off x="7832400" y="51681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 rot="-2700000">
            <a:off x="248002" y="2229704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3253647" y="48010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-1253581" y="-1661857"/>
            <a:ext cx="2306972" cy="2306972"/>
          </a:xfrm>
          <a:custGeom>
            <a:avLst/>
            <a:gdLst/>
            <a:ahLst/>
            <a:cxnLst/>
            <a:rect l="l" t="t" r="r" b="b"/>
            <a:pathLst>
              <a:path w="2306972" h="2306972" extrusionOk="0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 rot="-2700000">
            <a:off x="2499794" y="1318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subTitle" idx="1"/>
          </p:nvPr>
        </p:nvSpPr>
        <p:spPr>
          <a:xfrm>
            <a:off x="4938050" y="2727754"/>
            <a:ext cx="33462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3780475" y="1545650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3780475" y="1212500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3"/>
          </p:nvPr>
        </p:nvSpPr>
        <p:spPr>
          <a:xfrm>
            <a:off x="3780475" y="2716013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3780475" y="2382863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780475" y="3886375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3780475" y="3553225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59675" y="3421300"/>
            <a:ext cx="2592501" cy="2592501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4591750" y="-412263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 rot="-2700000">
            <a:off x="8806072" y="412724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 rot="-2700000">
            <a:off x="8737815" y="56792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 rot="-2700000">
            <a:off x="2888948" y="474213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 rot="-2700000">
            <a:off x="180556" y="2793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346285" y="22530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22"/>
          <p:cNvGrpSpPr/>
          <p:nvPr/>
        </p:nvGrpSpPr>
        <p:grpSpPr>
          <a:xfrm>
            <a:off x="4121021" y="-456934"/>
            <a:ext cx="901968" cy="901968"/>
            <a:chOff x="1350404" y="-3124999"/>
            <a:chExt cx="1570279" cy="1570279"/>
          </a:xfrm>
        </p:grpSpPr>
        <p:sp>
          <p:nvSpPr>
            <p:cNvPr id="251" name="Google Shape;251;p22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subTitle" idx="1"/>
          </p:nvPr>
        </p:nvSpPr>
        <p:spPr>
          <a:xfrm>
            <a:off x="1647700" y="152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27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3"/>
          </p:nvPr>
        </p:nvSpPr>
        <p:spPr>
          <a:xfrm>
            <a:off x="1647700" y="119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4"/>
          </p:nvPr>
        </p:nvSpPr>
        <p:spPr>
          <a:xfrm>
            <a:off x="1647700" y="239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13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6"/>
          </p:nvPr>
        </p:nvSpPr>
        <p:spPr>
          <a:xfrm>
            <a:off x="1647700" y="205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7"/>
          </p:nvPr>
        </p:nvSpPr>
        <p:spPr>
          <a:xfrm>
            <a:off x="1647700" y="325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title" idx="8" hasCustomPrompt="1"/>
          </p:nvPr>
        </p:nvSpPr>
        <p:spPr>
          <a:xfrm>
            <a:off x="796200" y="3000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9"/>
          </p:nvPr>
        </p:nvSpPr>
        <p:spPr>
          <a:xfrm>
            <a:off x="1647700" y="292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13"/>
          </p:nvPr>
        </p:nvSpPr>
        <p:spPr>
          <a:xfrm>
            <a:off x="1647700" y="412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3865850"/>
            <a:ext cx="731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23"/>
          <p:cNvSpPr txBox="1">
            <a:spLocks noGrp="1"/>
          </p:cNvSpPr>
          <p:nvPr>
            <p:ph type="subTitle" idx="15"/>
          </p:nvPr>
        </p:nvSpPr>
        <p:spPr>
          <a:xfrm>
            <a:off x="1647700" y="378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-1584350" y="287197"/>
            <a:ext cx="2181807" cy="218180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3"/>
          <p:cNvSpPr/>
          <p:nvPr/>
        </p:nvSpPr>
        <p:spPr>
          <a:xfrm rot="5400000">
            <a:off x="7650425" y="3747962"/>
            <a:ext cx="2085177" cy="901987"/>
          </a:xfrm>
          <a:custGeom>
            <a:avLst/>
            <a:gdLst/>
            <a:ahLst/>
            <a:cxnLst/>
            <a:rect l="l" t="t" r="r" b="b"/>
            <a:pathLst>
              <a:path w="3322991" h="1437429" extrusionOk="0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23"/>
          <p:cNvGrpSpPr/>
          <p:nvPr/>
        </p:nvGrpSpPr>
        <p:grpSpPr>
          <a:xfrm>
            <a:off x="7809396" y="3638666"/>
            <a:ext cx="901968" cy="901968"/>
            <a:chOff x="1350404" y="-3124999"/>
            <a:chExt cx="1570279" cy="1570279"/>
          </a:xfrm>
        </p:grpSpPr>
        <p:sp>
          <p:nvSpPr>
            <p:cNvPr id="272" name="Google Shape;272;p23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23"/>
          <p:cNvSpPr/>
          <p:nvPr/>
        </p:nvSpPr>
        <p:spPr>
          <a:xfrm rot="-2700000">
            <a:off x="242648" y="432258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 rot="-2700000">
            <a:off x="5260819" y="4841036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51447" y="81075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/>
          <p:nvPr/>
        </p:nvSpPr>
        <p:spPr>
          <a:xfrm rot="-2700000">
            <a:off x="8687852" y="25622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 rot="-2700000">
            <a:off x="4121110" y="102372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-753977" y="3910975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6"/>
          <p:cNvGrpSpPr/>
          <p:nvPr/>
        </p:nvGrpSpPr>
        <p:grpSpPr>
          <a:xfrm>
            <a:off x="295975" y="4188655"/>
            <a:ext cx="1694813" cy="830678"/>
            <a:chOff x="-215300" y="3851305"/>
            <a:chExt cx="1694813" cy="830678"/>
          </a:xfrm>
        </p:grpSpPr>
        <p:sp>
          <p:nvSpPr>
            <p:cNvPr id="321" name="Google Shape;321;p2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323" name="Google Shape;323;p2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" name="Google Shape;326;p2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26"/>
          <p:cNvSpPr/>
          <p:nvPr/>
        </p:nvSpPr>
        <p:spPr>
          <a:xfrm rot="-2700000">
            <a:off x="7679247" y="18329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 rot="-2700000">
            <a:off x="422294" y="567925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 rot="-2700000">
            <a:off x="8760102" y="3593879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 rot="-2700000">
            <a:off x="228123" y="3040807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 rot="-2700000">
            <a:off x="4242256" y="4746111"/>
            <a:ext cx="137292" cy="137292"/>
          </a:xfrm>
          <a:custGeom>
            <a:avLst/>
            <a:gdLst/>
            <a:ahLst/>
            <a:cxnLst/>
            <a:rect l="l" t="t" r="r" b="b"/>
            <a:pathLst>
              <a:path w="171066" h="171066" extrusionOk="0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3199535" y="1921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26"/>
          <p:cNvGrpSpPr/>
          <p:nvPr/>
        </p:nvGrpSpPr>
        <p:grpSpPr>
          <a:xfrm>
            <a:off x="8430783" y="1741366"/>
            <a:ext cx="901968" cy="901968"/>
            <a:chOff x="1350404" y="-3124999"/>
            <a:chExt cx="1570279" cy="1570279"/>
          </a:xfrm>
        </p:grpSpPr>
        <p:sp>
          <p:nvSpPr>
            <p:cNvPr id="351" name="Google Shape;351;p26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26"/>
          <p:cNvSpPr/>
          <p:nvPr/>
        </p:nvSpPr>
        <p:spPr>
          <a:xfrm>
            <a:off x="4407973" y="-1942300"/>
            <a:ext cx="2489827" cy="2489827"/>
          </a:xfrm>
          <a:custGeom>
            <a:avLst/>
            <a:gdLst/>
            <a:ahLst/>
            <a:cxnLst/>
            <a:rect l="l" t="t" r="r" b="b"/>
            <a:pathLst>
              <a:path w="3422443" h="3422443" extrusionOk="0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/>
          <p:nvPr/>
        </p:nvSpPr>
        <p:spPr>
          <a:xfrm>
            <a:off x="8146410" y="4754905"/>
            <a:ext cx="119689" cy="119689"/>
          </a:xfrm>
          <a:custGeom>
            <a:avLst/>
            <a:gdLst/>
            <a:ahLst/>
            <a:cxnLst/>
            <a:rect l="l" t="t" r="r" b="b"/>
            <a:pathLst>
              <a:path w="194616" h="194616" extrusionOk="0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ssion One"/>
              <a:buNone/>
              <a:defRPr sz="3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65" r:id="rId6"/>
    <p:sldLayoutId id="2147483668" r:id="rId7"/>
    <p:sldLayoutId id="2147483669" r:id="rId8"/>
    <p:sldLayoutId id="2147483672" r:id="rId9"/>
    <p:sldLayoutId id="214748367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>
            <a:spLocks noGrp="1"/>
          </p:cNvSpPr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or Beginners</a:t>
            </a:r>
            <a:endParaRPr dirty="0"/>
          </a:p>
        </p:txBody>
      </p:sp>
      <p:sp>
        <p:nvSpPr>
          <p:cNvPr id="395" name="Google Shape;395;p31"/>
          <p:cNvSpPr txBox="1">
            <a:spLocks noGrp="1"/>
          </p:cNvSpPr>
          <p:nvPr>
            <p:ph type="subTitle" idx="1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Nguyen Le – Database Officer SP25</a:t>
            </a:r>
            <a:endParaRPr dirty="0"/>
          </a:p>
        </p:txBody>
      </p:sp>
      <p:grpSp>
        <p:nvGrpSpPr>
          <p:cNvPr id="396" name="Google Shape;396;p31"/>
          <p:cNvGrpSpPr/>
          <p:nvPr/>
        </p:nvGrpSpPr>
        <p:grpSpPr>
          <a:xfrm>
            <a:off x="8118467" y="4032000"/>
            <a:ext cx="1098804" cy="732535"/>
            <a:chOff x="8118467" y="4032000"/>
            <a:chExt cx="1098804" cy="732535"/>
          </a:xfrm>
        </p:grpSpPr>
        <p:sp>
          <p:nvSpPr>
            <p:cNvPr id="397" name="Google Shape;397;p31"/>
            <p:cNvSpPr/>
            <p:nvPr/>
          </p:nvSpPr>
          <p:spPr>
            <a:xfrm>
              <a:off x="8118467" y="4032000"/>
              <a:ext cx="183134" cy="183133"/>
            </a:xfrm>
            <a:custGeom>
              <a:avLst/>
              <a:gdLst/>
              <a:ahLst/>
              <a:cxnLst/>
              <a:rect l="l" t="t" r="r" b="b"/>
              <a:pathLst>
                <a:path w="254247" h="254246" extrusionOk="0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11846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1846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18467" y="4581402"/>
              <a:ext cx="183134" cy="183079"/>
            </a:xfrm>
            <a:custGeom>
              <a:avLst/>
              <a:gdLst/>
              <a:ahLst/>
              <a:cxnLst/>
              <a:rect l="l" t="t" r="r" b="b"/>
              <a:pathLst>
                <a:path w="254247" h="254170" extrusionOk="0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301601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301601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8301601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8301601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8484735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8484735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8484735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8484735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8667869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8667869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8667869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8667869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8851003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8851003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8851003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8851003" y="4581402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9034137" y="4032000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9034137" y="4215134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9034137" y="4398268"/>
              <a:ext cx="183133" cy="183133"/>
            </a:xfrm>
            <a:custGeom>
              <a:avLst/>
              <a:gdLst/>
              <a:ahLst/>
              <a:cxnLst/>
              <a:rect l="l" t="t" r="r" b="b"/>
              <a:pathLst>
                <a:path w="254246" h="254246" extrusionOk="0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9034082" y="4581402"/>
              <a:ext cx="183133" cy="183079"/>
            </a:xfrm>
            <a:custGeom>
              <a:avLst/>
              <a:gdLst/>
              <a:ahLst/>
              <a:cxnLst/>
              <a:rect l="l" t="t" r="r" b="b"/>
              <a:pathLst>
                <a:path w="254246" h="254170" extrusionOk="0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8273696" y="4184110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8368300" y="42751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8588258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456830" y="443399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726908" y="4658168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518057" y="437036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8170393" y="4076429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456830" y="429354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368300" y="4378844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8202566" y="4461903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174660" y="461713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2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8273696" y="4321447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8919671" y="4247252"/>
              <a:ext cx="55810" cy="55810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435" name="Google Shape;435;p31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1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441" name="Google Shape;441;p31"/>
            <p:cNvSpPr/>
            <p:nvPr/>
          </p:nvSpPr>
          <p:spPr>
            <a:xfrm>
              <a:off x="7329141" y="362469"/>
              <a:ext cx="1022706" cy="830413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79397" y="507863"/>
              <a:ext cx="275878" cy="490191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1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31"/>
            <p:cNvSpPr/>
            <p:nvPr/>
          </p:nvSpPr>
          <p:spPr>
            <a:xfrm>
              <a:off x="7755275" y="507863"/>
              <a:ext cx="222402" cy="439126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918481" y="577354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986379" y="855683"/>
              <a:ext cx="207735" cy="40730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8078706" y="664248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078706" y="691415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8078706" y="718541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78706" y="946989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78706" y="974156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078706" y="1001323"/>
              <a:ext cx="133057" cy="4085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456" name="Google Shape;456;p31"/>
            <p:cNvSpPr/>
            <p:nvPr/>
          </p:nvSpPr>
          <p:spPr>
            <a:xfrm>
              <a:off x="861887" y="3947362"/>
              <a:ext cx="215268" cy="422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31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458" name="Google Shape;458;p31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1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31"/>
            <p:cNvSpPr/>
            <p:nvPr/>
          </p:nvSpPr>
          <p:spPr>
            <a:xfrm>
              <a:off x="-85801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94020" y="4210340"/>
              <a:ext cx="105708" cy="471388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83972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53745" y="4472133"/>
              <a:ext cx="105708" cy="209553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243698" y="4070172"/>
              <a:ext cx="105708" cy="61151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-32968" y="4087783"/>
              <a:ext cx="1329498" cy="42016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-61417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128536" y="4354614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18446" y="418938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8356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98309" y="4059335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93172" y="4336368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078172" y="4457909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68082" y="4046253"/>
              <a:ext cx="56896" cy="56896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6" name="Picture 2" descr="Become A Member - MISSO">
            <a:extLst>
              <a:ext uri="{FF2B5EF4-FFF2-40B4-BE49-F238E27FC236}">
                <a16:creationId xmlns:a16="http://schemas.microsoft.com/office/drawing/2014/main" id="{EB8CA5A2-B345-6F44-900A-12928CD3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40" y="483453"/>
            <a:ext cx="2349899" cy="94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7E390-1FC1-CB48-9760-7A88167EEE29}"/>
              </a:ext>
            </a:extLst>
          </p:cNvPr>
          <p:cNvSpPr txBox="1"/>
          <p:nvPr/>
        </p:nvSpPr>
        <p:spPr>
          <a:xfrm>
            <a:off x="2793062" y="4193209"/>
            <a:ext cx="393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IF MISSO, THEN SUCCESS!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subTitle" idx="1"/>
          </p:nvPr>
        </p:nvSpPr>
        <p:spPr>
          <a:xfrm>
            <a:off x="3151900" y="2598100"/>
            <a:ext cx="5176311" cy="442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Uncovering data through visualization and statistics</a:t>
            </a:r>
            <a:endParaRPr dirty="0"/>
          </a:p>
        </p:txBody>
      </p:sp>
      <p:sp>
        <p:nvSpPr>
          <p:cNvPr id="574" name="Google Shape;574;p35"/>
          <p:cNvSpPr txBox="1">
            <a:spLocks noGrp="1"/>
          </p:cNvSpPr>
          <p:nvPr>
            <p:ph type="title"/>
          </p:nvPr>
        </p:nvSpPr>
        <p:spPr>
          <a:xfrm>
            <a:off x="3151900" y="1636350"/>
            <a:ext cx="4970124" cy="9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Exploratory Analysis</a:t>
            </a:r>
            <a:endParaRPr dirty="0"/>
          </a:p>
        </p:txBody>
      </p:sp>
      <p:sp>
        <p:nvSpPr>
          <p:cNvPr id="575" name="Google Shape;575;p35"/>
          <p:cNvSpPr txBox="1">
            <a:spLocks noGrp="1"/>
          </p:cNvSpPr>
          <p:nvPr>
            <p:ph type="title" idx="2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grpSp>
        <p:nvGrpSpPr>
          <p:cNvPr id="576" name="Google Shape;576;p35"/>
          <p:cNvGrpSpPr/>
          <p:nvPr/>
        </p:nvGrpSpPr>
        <p:grpSpPr>
          <a:xfrm>
            <a:off x="7783346" y="490666"/>
            <a:ext cx="901968" cy="901968"/>
            <a:chOff x="1350404" y="-3124999"/>
            <a:chExt cx="1570279" cy="1570279"/>
          </a:xfrm>
        </p:grpSpPr>
        <p:sp>
          <p:nvSpPr>
            <p:cNvPr id="577" name="Google Shape;577;p35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35"/>
          <p:cNvGrpSpPr/>
          <p:nvPr/>
        </p:nvGrpSpPr>
        <p:grpSpPr>
          <a:xfrm>
            <a:off x="713029" y="3447254"/>
            <a:ext cx="1266652" cy="1056012"/>
            <a:chOff x="5378191" y="1701500"/>
            <a:chExt cx="611171" cy="509535"/>
          </a:xfrm>
        </p:grpSpPr>
        <p:sp>
          <p:nvSpPr>
            <p:cNvPr id="582" name="Google Shape;582;p35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65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Exploratory Analysis</a:t>
            </a:r>
            <a:endParaRPr dirty="0"/>
          </a:p>
        </p:txBody>
      </p:sp>
      <p:grpSp>
        <p:nvGrpSpPr>
          <p:cNvPr id="538" name="Google Shape;538;p33"/>
          <p:cNvGrpSpPr/>
          <p:nvPr/>
        </p:nvGrpSpPr>
        <p:grpSpPr>
          <a:xfrm>
            <a:off x="8424007" y="739272"/>
            <a:ext cx="1269123" cy="979170"/>
            <a:chOff x="713232" y="1645097"/>
            <a:chExt cx="1269123" cy="979170"/>
          </a:xfrm>
        </p:grpSpPr>
        <p:sp>
          <p:nvSpPr>
            <p:cNvPr id="539" name="Google Shape;539;p33"/>
            <p:cNvSpPr/>
            <p:nvPr/>
          </p:nvSpPr>
          <p:spPr>
            <a:xfrm>
              <a:off x="713232" y="1645097"/>
              <a:ext cx="1269098" cy="979170"/>
            </a:xfrm>
            <a:custGeom>
              <a:avLst/>
              <a:gdLst/>
              <a:ahLst/>
              <a:cxnLst/>
              <a:rect l="l" t="t" r="r" b="b"/>
              <a:pathLst>
                <a:path w="1762636" h="1359958" extrusionOk="0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57776" y="1689040"/>
              <a:ext cx="1224578" cy="870877"/>
            </a:xfrm>
            <a:custGeom>
              <a:avLst/>
              <a:gdLst/>
              <a:ahLst/>
              <a:cxnLst/>
              <a:rect l="l" t="t" r="r" b="b"/>
              <a:pathLst>
                <a:path w="1700803" h="1209552" extrusionOk="0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895406" y="1822018"/>
              <a:ext cx="1015268" cy="621368"/>
            </a:xfrm>
            <a:custGeom>
              <a:avLst/>
              <a:gdLst/>
              <a:ahLst/>
              <a:cxnLst/>
              <a:rect l="l" t="t" r="r" b="b"/>
              <a:pathLst>
                <a:path w="1410094" h="863011" extrusionOk="0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895406" y="1928400"/>
              <a:ext cx="1015268" cy="515044"/>
            </a:xfrm>
            <a:custGeom>
              <a:avLst/>
              <a:gdLst/>
              <a:ahLst/>
              <a:cxnLst/>
              <a:rect l="l" t="t" r="r" b="b"/>
              <a:pathLst>
                <a:path w="1410094" h="715339" extrusionOk="0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17604" y="22938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575619" y="203937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819686" y="1961125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293848" y="21982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991282" y="1857861"/>
              <a:ext cx="278114" cy="54528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D95227A-050D-2D45-969B-DD7484BD6FBB}"/>
              </a:ext>
            </a:extLst>
          </p:cNvPr>
          <p:cNvSpPr txBox="1"/>
          <p:nvPr/>
        </p:nvSpPr>
        <p:spPr>
          <a:xfrm>
            <a:off x="527812" y="1190780"/>
            <a:ext cx="80883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 Data Analysis (EDA) is the process of analyzing datasets to summarize their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 characteristics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identify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patterns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detect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anomalies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using visualizations and statistics.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is the foundation for your later machine-learning model -&gt; 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DON’T SKIP THIS STEP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can use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statistics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Mean, median, outliers, min, max, standard deviation,… 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-&gt;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 of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Correlation -&gt;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relationship between variables</a:t>
            </a:r>
          </a:p>
        </p:txBody>
      </p:sp>
    </p:spTree>
    <p:extLst>
      <p:ext uri="{BB962C8B-B14F-4D97-AF65-F5344CB8AC3E}">
        <p14:creationId xmlns:p14="http://schemas.microsoft.com/office/powerpoint/2010/main" val="338368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Exploratory Analysis</a:t>
            </a:r>
            <a:endParaRPr dirty="0"/>
          </a:p>
        </p:txBody>
      </p:sp>
      <p:grpSp>
        <p:nvGrpSpPr>
          <p:cNvPr id="538" name="Google Shape;538;p33"/>
          <p:cNvGrpSpPr/>
          <p:nvPr/>
        </p:nvGrpSpPr>
        <p:grpSpPr>
          <a:xfrm>
            <a:off x="8424007" y="739272"/>
            <a:ext cx="1269123" cy="979170"/>
            <a:chOff x="713232" y="1645097"/>
            <a:chExt cx="1269123" cy="979170"/>
          </a:xfrm>
        </p:grpSpPr>
        <p:sp>
          <p:nvSpPr>
            <p:cNvPr id="539" name="Google Shape;539;p33"/>
            <p:cNvSpPr/>
            <p:nvPr/>
          </p:nvSpPr>
          <p:spPr>
            <a:xfrm>
              <a:off x="713232" y="1645097"/>
              <a:ext cx="1269098" cy="979170"/>
            </a:xfrm>
            <a:custGeom>
              <a:avLst/>
              <a:gdLst/>
              <a:ahLst/>
              <a:cxnLst/>
              <a:rect l="l" t="t" r="r" b="b"/>
              <a:pathLst>
                <a:path w="1762636" h="1359958" extrusionOk="0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57776" y="1689040"/>
              <a:ext cx="1224578" cy="870877"/>
            </a:xfrm>
            <a:custGeom>
              <a:avLst/>
              <a:gdLst/>
              <a:ahLst/>
              <a:cxnLst/>
              <a:rect l="l" t="t" r="r" b="b"/>
              <a:pathLst>
                <a:path w="1700803" h="1209552" extrusionOk="0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895406" y="1822018"/>
              <a:ext cx="1015268" cy="621368"/>
            </a:xfrm>
            <a:custGeom>
              <a:avLst/>
              <a:gdLst/>
              <a:ahLst/>
              <a:cxnLst/>
              <a:rect l="l" t="t" r="r" b="b"/>
              <a:pathLst>
                <a:path w="1410094" h="863011" extrusionOk="0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895406" y="1928400"/>
              <a:ext cx="1015268" cy="515044"/>
            </a:xfrm>
            <a:custGeom>
              <a:avLst/>
              <a:gdLst/>
              <a:ahLst/>
              <a:cxnLst/>
              <a:rect l="l" t="t" r="r" b="b"/>
              <a:pathLst>
                <a:path w="1410094" h="715339" extrusionOk="0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17604" y="22938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575619" y="203937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819686" y="1961125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293848" y="21982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991282" y="1857861"/>
              <a:ext cx="278114" cy="54528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26" name="Picture 2" descr="How do I create and interpret histograms? Binning data for analysis in the  Earth sciences">
            <a:extLst>
              <a:ext uri="{FF2B5EF4-FFF2-40B4-BE49-F238E27FC236}">
                <a16:creationId xmlns:a16="http://schemas.microsoft.com/office/drawing/2014/main" id="{5D57E744-9221-F44C-8E62-4B7F43D1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13" y="1006564"/>
            <a:ext cx="2960967" cy="18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x Plot - GeeksforGeeks">
            <a:extLst>
              <a:ext uri="{FF2B5EF4-FFF2-40B4-BE49-F238E27FC236}">
                <a16:creationId xmlns:a16="http://schemas.microsoft.com/office/drawing/2014/main" id="{2F21691E-E5F8-624F-BB42-4CDC0B3B0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3358177"/>
            <a:ext cx="3796553" cy="134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e Scatter Plot as a QC Tool for Quality Professionals">
            <a:extLst>
              <a:ext uri="{FF2B5EF4-FFF2-40B4-BE49-F238E27FC236}">
                <a16:creationId xmlns:a16="http://schemas.microsoft.com/office/drawing/2014/main" id="{1C39788E-DD43-1B42-99C3-35877A523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47" y="667530"/>
            <a:ext cx="2155632" cy="209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ar Chart Guide &amp; Documentation – ApexCharts.js">
            <a:extLst>
              <a:ext uri="{FF2B5EF4-FFF2-40B4-BE49-F238E27FC236}">
                <a16:creationId xmlns:a16="http://schemas.microsoft.com/office/drawing/2014/main" id="{1C199E4D-F633-C744-AA26-886D9616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86" y="2983634"/>
            <a:ext cx="2996581" cy="161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99FC46-5823-274B-86A1-5C33D3E281EB}"/>
              </a:ext>
            </a:extLst>
          </p:cNvPr>
          <p:cNvSpPr txBox="1"/>
          <p:nvPr/>
        </p:nvSpPr>
        <p:spPr>
          <a:xfrm>
            <a:off x="1970302" y="2901516"/>
            <a:ext cx="112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Histogram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3BD860-F871-3842-8E99-069DD9CB36EE}"/>
              </a:ext>
            </a:extLst>
          </p:cNvPr>
          <p:cNvSpPr txBox="1"/>
          <p:nvPr/>
        </p:nvSpPr>
        <p:spPr>
          <a:xfrm>
            <a:off x="1970302" y="4640441"/>
            <a:ext cx="112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Box Plot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A1238C-ECFC-DF43-A384-635106E466F5}"/>
              </a:ext>
            </a:extLst>
          </p:cNvPr>
          <p:cNvSpPr txBox="1"/>
          <p:nvPr/>
        </p:nvSpPr>
        <p:spPr>
          <a:xfrm>
            <a:off x="6030469" y="4544586"/>
            <a:ext cx="112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 Chart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AD34BD-601A-CA4B-BB95-4E401D049630}"/>
              </a:ext>
            </a:extLst>
          </p:cNvPr>
          <p:cNvSpPr txBox="1"/>
          <p:nvPr/>
        </p:nvSpPr>
        <p:spPr>
          <a:xfrm>
            <a:off x="6030469" y="2747627"/>
            <a:ext cx="130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337395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subTitle" idx="1"/>
          </p:nvPr>
        </p:nvSpPr>
        <p:spPr>
          <a:xfrm>
            <a:off x="2865030" y="2775022"/>
            <a:ext cx="4441206" cy="442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past and present to predict outcomes</a:t>
            </a:r>
            <a:endParaRPr dirty="0"/>
          </a:p>
        </p:txBody>
      </p:sp>
      <p:sp>
        <p:nvSpPr>
          <p:cNvPr id="574" name="Google Shape;574;p35"/>
          <p:cNvSpPr txBox="1">
            <a:spLocks noGrp="1"/>
          </p:cNvSpPr>
          <p:nvPr>
            <p:ph type="title"/>
          </p:nvPr>
        </p:nvSpPr>
        <p:spPr>
          <a:xfrm>
            <a:off x="3151900" y="1502095"/>
            <a:ext cx="4970124" cy="1283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Modeling with Machine Learning</a:t>
            </a:r>
            <a:endParaRPr dirty="0"/>
          </a:p>
        </p:txBody>
      </p:sp>
      <p:sp>
        <p:nvSpPr>
          <p:cNvPr id="575" name="Google Shape;575;p35"/>
          <p:cNvSpPr txBox="1">
            <a:spLocks noGrp="1"/>
          </p:cNvSpPr>
          <p:nvPr>
            <p:ph type="title" idx="2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grpSp>
        <p:nvGrpSpPr>
          <p:cNvPr id="576" name="Google Shape;576;p35"/>
          <p:cNvGrpSpPr/>
          <p:nvPr/>
        </p:nvGrpSpPr>
        <p:grpSpPr>
          <a:xfrm>
            <a:off x="7783346" y="490666"/>
            <a:ext cx="901968" cy="901968"/>
            <a:chOff x="1350404" y="-3124999"/>
            <a:chExt cx="1570279" cy="1570279"/>
          </a:xfrm>
        </p:grpSpPr>
        <p:sp>
          <p:nvSpPr>
            <p:cNvPr id="577" name="Google Shape;577;p35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35"/>
          <p:cNvGrpSpPr/>
          <p:nvPr/>
        </p:nvGrpSpPr>
        <p:grpSpPr>
          <a:xfrm>
            <a:off x="713029" y="3447254"/>
            <a:ext cx="1266652" cy="1056012"/>
            <a:chOff x="5378191" y="1701500"/>
            <a:chExt cx="611171" cy="509535"/>
          </a:xfrm>
        </p:grpSpPr>
        <p:sp>
          <p:nvSpPr>
            <p:cNvPr id="582" name="Google Shape;582;p35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76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505850" y="1610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Terminology</a:t>
            </a:r>
            <a:endParaRPr dirty="0"/>
          </a:p>
        </p:txBody>
      </p:sp>
      <p:grpSp>
        <p:nvGrpSpPr>
          <p:cNvPr id="538" name="Google Shape;538;p33"/>
          <p:cNvGrpSpPr/>
          <p:nvPr/>
        </p:nvGrpSpPr>
        <p:grpSpPr>
          <a:xfrm>
            <a:off x="8424007" y="739272"/>
            <a:ext cx="1269123" cy="979170"/>
            <a:chOff x="713232" y="1645097"/>
            <a:chExt cx="1269123" cy="979170"/>
          </a:xfrm>
        </p:grpSpPr>
        <p:sp>
          <p:nvSpPr>
            <p:cNvPr id="539" name="Google Shape;539;p33"/>
            <p:cNvSpPr/>
            <p:nvPr/>
          </p:nvSpPr>
          <p:spPr>
            <a:xfrm>
              <a:off x="713232" y="1645097"/>
              <a:ext cx="1269098" cy="979170"/>
            </a:xfrm>
            <a:custGeom>
              <a:avLst/>
              <a:gdLst/>
              <a:ahLst/>
              <a:cxnLst/>
              <a:rect l="l" t="t" r="r" b="b"/>
              <a:pathLst>
                <a:path w="1762636" h="1359958" extrusionOk="0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57776" y="1689040"/>
              <a:ext cx="1224578" cy="870877"/>
            </a:xfrm>
            <a:custGeom>
              <a:avLst/>
              <a:gdLst/>
              <a:ahLst/>
              <a:cxnLst/>
              <a:rect l="l" t="t" r="r" b="b"/>
              <a:pathLst>
                <a:path w="1700803" h="1209552" extrusionOk="0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895406" y="1822018"/>
              <a:ext cx="1015268" cy="621368"/>
            </a:xfrm>
            <a:custGeom>
              <a:avLst/>
              <a:gdLst/>
              <a:ahLst/>
              <a:cxnLst/>
              <a:rect l="l" t="t" r="r" b="b"/>
              <a:pathLst>
                <a:path w="1410094" h="863011" extrusionOk="0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895406" y="1928400"/>
              <a:ext cx="1015268" cy="515044"/>
            </a:xfrm>
            <a:custGeom>
              <a:avLst/>
              <a:gdLst/>
              <a:ahLst/>
              <a:cxnLst/>
              <a:rect l="l" t="t" r="r" b="b"/>
              <a:pathLst>
                <a:path w="1410094" h="715339" extrusionOk="0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17604" y="22938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575619" y="203937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819686" y="1961125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293848" y="21982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991282" y="1857861"/>
              <a:ext cx="278114" cy="54528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FAAA9C-3517-4A43-8A39-D6A6C4D22ED7}"/>
              </a:ext>
            </a:extLst>
          </p:cNvPr>
          <p:cNvSpPr txBox="1"/>
          <p:nvPr/>
        </p:nvSpPr>
        <p:spPr>
          <a:xfrm>
            <a:off x="505850" y="1006564"/>
            <a:ext cx="813510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is a subset of Artificial Intelligence (AI) that enables computers to learn from data and make predictions without being explicitly programmed.</a:t>
            </a:r>
          </a:p>
          <a:p>
            <a:endParaRPr lang="en-US" sz="2000" b="0" i="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Supervised Learning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Trains models on labeled data to predict or classify new, unseen data.</a:t>
            </a:r>
          </a:p>
          <a:p>
            <a:endParaRPr lang="en-US" sz="2000" b="0" i="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Unsupervised Learning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Finds patterns or groups in unlabeled data, like clustering or dimensionality reduction.</a:t>
            </a:r>
          </a:p>
          <a:p>
            <a:endParaRPr lang="en-US" sz="2000" b="0" i="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Reinforcement Learning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20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Learns through trial and error to maximize rewards, ideal for decision-making tasks.</a:t>
            </a:r>
            <a:b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9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</a:t>
            </a:r>
            <a:endParaRPr dirty="0"/>
          </a:p>
        </p:txBody>
      </p:sp>
      <p:grpSp>
        <p:nvGrpSpPr>
          <p:cNvPr id="538" name="Google Shape;538;p33"/>
          <p:cNvGrpSpPr/>
          <p:nvPr/>
        </p:nvGrpSpPr>
        <p:grpSpPr>
          <a:xfrm>
            <a:off x="8424007" y="739272"/>
            <a:ext cx="1269123" cy="979170"/>
            <a:chOff x="713232" y="1645097"/>
            <a:chExt cx="1269123" cy="979170"/>
          </a:xfrm>
        </p:grpSpPr>
        <p:sp>
          <p:nvSpPr>
            <p:cNvPr id="539" name="Google Shape;539;p33"/>
            <p:cNvSpPr/>
            <p:nvPr/>
          </p:nvSpPr>
          <p:spPr>
            <a:xfrm>
              <a:off x="713232" y="1645097"/>
              <a:ext cx="1269098" cy="979170"/>
            </a:xfrm>
            <a:custGeom>
              <a:avLst/>
              <a:gdLst/>
              <a:ahLst/>
              <a:cxnLst/>
              <a:rect l="l" t="t" r="r" b="b"/>
              <a:pathLst>
                <a:path w="1762636" h="1359958" extrusionOk="0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57776" y="1689040"/>
              <a:ext cx="1224578" cy="870877"/>
            </a:xfrm>
            <a:custGeom>
              <a:avLst/>
              <a:gdLst/>
              <a:ahLst/>
              <a:cxnLst/>
              <a:rect l="l" t="t" r="r" b="b"/>
              <a:pathLst>
                <a:path w="1700803" h="1209552" extrusionOk="0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895406" y="1822018"/>
              <a:ext cx="1015268" cy="621368"/>
            </a:xfrm>
            <a:custGeom>
              <a:avLst/>
              <a:gdLst/>
              <a:ahLst/>
              <a:cxnLst/>
              <a:rect l="l" t="t" r="r" b="b"/>
              <a:pathLst>
                <a:path w="1410094" h="863011" extrusionOk="0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895406" y="1928400"/>
              <a:ext cx="1015268" cy="515044"/>
            </a:xfrm>
            <a:custGeom>
              <a:avLst/>
              <a:gdLst/>
              <a:ahLst/>
              <a:cxnLst/>
              <a:rect l="l" t="t" r="r" b="b"/>
              <a:pathLst>
                <a:path w="1410094" h="715339" extrusionOk="0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17604" y="22938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575619" y="203937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819686" y="1961125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293848" y="21982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991282" y="1857861"/>
              <a:ext cx="278114" cy="54528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D95227A-050D-2D45-969B-DD7484BD6FBB}"/>
              </a:ext>
            </a:extLst>
          </p:cNvPr>
          <p:cNvSpPr txBox="1"/>
          <p:nvPr/>
        </p:nvSpPr>
        <p:spPr>
          <a:xfrm>
            <a:off x="527812" y="1190780"/>
            <a:ext cx="47344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Regression: Predicts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continuous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values (e.g., house prices)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Algorithm: Linear Regression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Classification: Predicts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categorical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values(e.g., scam or not)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Algorithm: Logistic Regression, Decision Tree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 descr="How to do linear regression and correlation analysis">
            <a:extLst>
              <a:ext uri="{FF2B5EF4-FFF2-40B4-BE49-F238E27FC236}">
                <a16:creationId xmlns:a16="http://schemas.microsoft.com/office/drawing/2014/main" id="{880133BC-62B2-3C49-9043-5622EF60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54" y="658579"/>
            <a:ext cx="2853876" cy="176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erything You Need to Know About Logistic Regression - Spiceworks">
            <a:extLst>
              <a:ext uri="{FF2B5EF4-FFF2-40B4-BE49-F238E27FC236}">
                <a16:creationId xmlns:a16="http://schemas.microsoft.com/office/drawing/2014/main" id="{2509772F-0DB8-8D43-9318-4C94804A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24" y="2506899"/>
            <a:ext cx="2770157" cy="185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1_decision_trees-Copy1">
            <a:extLst>
              <a:ext uri="{FF2B5EF4-FFF2-40B4-BE49-F238E27FC236}">
                <a16:creationId xmlns:a16="http://schemas.microsoft.com/office/drawing/2014/main" id="{41627B43-5B4E-9044-AB91-730E67FFB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547" y="3432189"/>
            <a:ext cx="2931981" cy="161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935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505850" y="1610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 a ML Model from Scratch</a:t>
            </a:r>
            <a:endParaRPr dirty="0"/>
          </a:p>
        </p:txBody>
      </p:sp>
      <p:grpSp>
        <p:nvGrpSpPr>
          <p:cNvPr id="538" name="Google Shape;538;p33"/>
          <p:cNvGrpSpPr/>
          <p:nvPr/>
        </p:nvGrpSpPr>
        <p:grpSpPr>
          <a:xfrm>
            <a:off x="8424007" y="739272"/>
            <a:ext cx="1269123" cy="979170"/>
            <a:chOff x="713232" y="1645097"/>
            <a:chExt cx="1269123" cy="979170"/>
          </a:xfrm>
        </p:grpSpPr>
        <p:sp>
          <p:nvSpPr>
            <p:cNvPr id="539" name="Google Shape;539;p33"/>
            <p:cNvSpPr/>
            <p:nvPr/>
          </p:nvSpPr>
          <p:spPr>
            <a:xfrm>
              <a:off x="713232" y="1645097"/>
              <a:ext cx="1269098" cy="979170"/>
            </a:xfrm>
            <a:custGeom>
              <a:avLst/>
              <a:gdLst/>
              <a:ahLst/>
              <a:cxnLst/>
              <a:rect l="l" t="t" r="r" b="b"/>
              <a:pathLst>
                <a:path w="1762636" h="1359958" extrusionOk="0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57776" y="1689040"/>
              <a:ext cx="1224578" cy="870877"/>
            </a:xfrm>
            <a:custGeom>
              <a:avLst/>
              <a:gdLst/>
              <a:ahLst/>
              <a:cxnLst/>
              <a:rect l="l" t="t" r="r" b="b"/>
              <a:pathLst>
                <a:path w="1700803" h="1209552" extrusionOk="0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895406" y="1822018"/>
              <a:ext cx="1015268" cy="621368"/>
            </a:xfrm>
            <a:custGeom>
              <a:avLst/>
              <a:gdLst/>
              <a:ahLst/>
              <a:cxnLst/>
              <a:rect l="l" t="t" r="r" b="b"/>
              <a:pathLst>
                <a:path w="1410094" h="863011" extrusionOk="0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895406" y="1928400"/>
              <a:ext cx="1015268" cy="515044"/>
            </a:xfrm>
            <a:custGeom>
              <a:avLst/>
              <a:gdLst/>
              <a:ahLst/>
              <a:cxnLst/>
              <a:rect l="l" t="t" r="r" b="b"/>
              <a:pathLst>
                <a:path w="1410094" h="715339" extrusionOk="0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17604" y="22938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575619" y="203937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819686" y="1961125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293848" y="21982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991282" y="1857861"/>
              <a:ext cx="278114" cy="54528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FAAA9C-3517-4A43-8A39-D6A6C4D22ED7}"/>
              </a:ext>
            </a:extLst>
          </p:cNvPr>
          <p:cNvSpPr txBox="1"/>
          <p:nvPr/>
        </p:nvSpPr>
        <p:spPr>
          <a:xfrm>
            <a:off x="621164" y="783215"/>
            <a:ext cx="813510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1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Do you need to use ML?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the rule be coded?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the prediction be drawn from the data?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2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Feature Engineering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 the categorical data to numeric data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Choose the variables in your model</a:t>
            </a:r>
          </a:p>
          <a:p>
            <a:pPr marL="342900" indent="-342900">
              <a:buFontTx/>
              <a:buChar char="-"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3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Choose the right model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it supervised or unsupervised?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it classification or regression?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4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Split the data to training (80%) and test (20%)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5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Train, evaluate and modify the model</a:t>
            </a:r>
          </a:p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Avoid underfitting and overfitting</a:t>
            </a:r>
            <a:b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 descr="Data Science Memes">
            <a:extLst>
              <a:ext uri="{FF2B5EF4-FFF2-40B4-BE49-F238E27FC236}">
                <a16:creationId xmlns:a16="http://schemas.microsoft.com/office/drawing/2014/main" id="{14F1309C-BF05-CD46-A439-D4AB52A6E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67" y="1320310"/>
            <a:ext cx="2390962" cy="236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93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505850" y="1610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 Python Libraries</a:t>
            </a:r>
            <a:endParaRPr dirty="0"/>
          </a:p>
        </p:txBody>
      </p:sp>
      <p:grpSp>
        <p:nvGrpSpPr>
          <p:cNvPr id="538" name="Google Shape;538;p33"/>
          <p:cNvGrpSpPr/>
          <p:nvPr/>
        </p:nvGrpSpPr>
        <p:grpSpPr>
          <a:xfrm>
            <a:off x="8424007" y="739272"/>
            <a:ext cx="1269123" cy="979170"/>
            <a:chOff x="713232" y="1645097"/>
            <a:chExt cx="1269123" cy="979170"/>
          </a:xfrm>
        </p:grpSpPr>
        <p:sp>
          <p:nvSpPr>
            <p:cNvPr id="539" name="Google Shape;539;p33"/>
            <p:cNvSpPr/>
            <p:nvPr/>
          </p:nvSpPr>
          <p:spPr>
            <a:xfrm>
              <a:off x="713232" y="1645097"/>
              <a:ext cx="1269098" cy="979170"/>
            </a:xfrm>
            <a:custGeom>
              <a:avLst/>
              <a:gdLst/>
              <a:ahLst/>
              <a:cxnLst/>
              <a:rect l="l" t="t" r="r" b="b"/>
              <a:pathLst>
                <a:path w="1762636" h="1359958" extrusionOk="0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57776" y="1689040"/>
              <a:ext cx="1224578" cy="870877"/>
            </a:xfrm>
            <a:custGeom>
              <a:avLst/>
              <a:gdLst/>
              <a:ahLst/>
              <a:cxnLst/>
              <a:rect l="l" t="t" r="r" b="b"/>
              <a:pathLst>
                <a:path w="1700803" h="1209552" extrusionOk="0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895406" y="1822018"/>
              <a:ext cx="1015268" cy="621368"/>
            </a:xfrm>
            <a:custGeom>
              <a:avLst/>
              <a:gdLst/>
              <a:ahLst/>
              <a:cxnLst/>
              <a:rect l="l" t="t" r="r" b="b"/>
              <a:pathLst>
                <a:path w="1410094" h="863011" extrusionOk="0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895406" y="1928400"/>
              <a:ext cx="1015268" cy="515044"/>
            </a:xfrm>
            <a:custGeom>
              <a:avLst/>
              <a:gdLst/>
              <a:ahLst/>
              <a:cxnLst/>
              <a:rect l="l" t="t" r="r" b="b"/>
              <a:pathLst>
                <a:path w="1410094" h="715339" extrusionOk="0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17604" y="22938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575619" y="203937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819686" y="1961125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293848" y="21982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991282" y="1857861"/>
              <a:ext cx="278114" cy="54528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DAAF1D-9607-F846-9C80-EF6F28ECC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6" y="783215"/>
            <a:ext cx="6845327" cy="3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2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33"/>
          <p:cNvGrpSpPr/>
          <p:nvPr/>
        </p:nvGrpSpPr>
        <p:grpSpPr>
          <a:xfrm>
            <a:off x="8424007" y="739272"/>
            <a:ext cx="1269123" cy="979170"/>
            <a:chOff x="713232" y="1645097"/>
            <a:chExt cx="1269123" cy="979170"/>
          </a:xfrm>
        </p:grpSpPr>
        <p:sp>
          <p:nvSpPr>
            <p:cNvPr id="539" name="Google Shape;539;p33"/>
            <p:cNvSpPr/>
            <p:nvPr/>
          </p:nvSpPr>
          <p:spPr>
            <a:xfrm>
              <a:off x="713232" y="1645097"/>
              <a:ext cx="1269098" cy="979170"/>
            </a:xfrm>
            <a:custGeom>
              <a:avLst/>
              <a:gdLst/>
              <a:ahLst/>
              <a:cxnLst/>
              <a:rect l="l" t="t" r="r" b="b"/>
              <a:pathLst>
                <a:path w="1762636" h="1359958" extrusionOk="0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57776" y="1689040"/>
              <a:ext cx="1224578" cy="870877"/>
            </a:xfrm>
            <a:custGeom>
              <a:avLst/>
              <a:gdLst/>
              <a:ahLst/>
              <a:cxnLst/>
              <a:rect l="l" t="t" r="r" b="b"/>
              <a:pathLst>
                <a:path w="1700803" h="1209552" extrusionOk="0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895406" y="1822018"/>
              <a:ext cx="1015268" cy="621368"/>
            </a:xfrm>
            <a:custGeom>
              <a:avLst/>
              <a:gdLst/>
              <a:ahLst/>
              <a:cxnLst/>
              <a:rect l="l" t="t" r="r" b="b"/>
              <a:pathLst>
                <a:path w="1410094" h="863011" extrusionOk="0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895406" y="1928400"/>
              <a:ext cx="1015268" cy="515044"/>
            </a:xfrm>
            <a:custGeom>
              <a:avLst/>
              <a:gdLst/>
              <a:ahLst/>
              <a:cxnLst/>
              <a:rect l="l" t="t" r="r" b="b"/>
              <a:pathLst>
                <a:path w="1410094" h="715339" extrusionOk="0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17604" y="22938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575619" y="203937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819686" y="1961125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293848" y="21982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991282" y="1857861"/>
              <a:ext cx="278114" cy="54528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9E7159A-7F9E-3743-80DE-84331759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021" y="0"/>
            <a:ext cx="93280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6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505850" y="1610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Google Collab to code</a:t>
            </a:r>
            <a:endParaRPr dirty="0"/>
          </a:p>
        </p:txBody>
      </p:sp>
      <p:grpSp>
        <p:nvGrpSpPr>
          <p:cNvPr id="538" name="Google Shape;538;p33"/>
          <p:cNvGrpSpPr/>
          <p:nvPr/>
        </p:nvGrpSpPr>
        <p:grpSpPr>
          <a:xfrm>
            <a:off x="8424007" y="739272"/>
            <a:ext cx="1269123" cy="979170"/>
            <a:chOff x="713232" y="1645097"/>
            <a:chExt cx="1269123" cy="979170"/>
          </a:xfrm>
        </p:grpSpPr>
        <p:sp>
          <p:nvSpPr>
            <p:cNvPr id="539" name="Google Shape;539;p33"/>
            <p:cNvSpPr/>
            <p:nvPr/>
          </p:nvSpPr>
          <p:spPr>
            <a:xfrm>
              <a:off x="713232" y="1645097"/>
              <a:ext cx="1269098" cy="979170"/>
            </a:xfrm>
            <a:custGeom>
              <a:avLst/>
              <a:gdLst/>
              <a:ahLst/>
              <a:cxnLst/>
              <a:rect l="l" t="t" r="r" b="b"/>
              <a:pathLst>
                <a:path w="1762636" h="1359958" extrusionOk="0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57776" y="1689040"/>
              <a:ext cx="1224578" cy="870877"/>
            </a:xfrm>
            <a:custGeom>
              <a:avLst/>
              <a:gdLst/>
              <a:ahLst/>
              <a:cxnLst/>
              <a:rect l="l" t="t" r="r" b="b"/>
              <a:pathLst>
                <a:path w="1700803" h="1209552" extrusionOk="0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895406" y="1822018"/>
              <a:ext cx="1015268" cy="621368"/>
            </a:xfrm>
            <a:custGeom>
              <a:avLst/>
              <a:gdLst/>
              <a:ahLst/>
              <a:cxnLst/>
              <a:rect l="l" t="t" r="r" b="b"/>
              <a:pathLst>
                <a:path w="1410094" h="863011" extrusionOk="0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895406" y="1928400"/>
              <a:ext cx="1015268" cy="515044"/>
            </a:xfrm>
            <a:custGeom>
              <a:avLst/>
              <a:gdLst/>
              <a:ahLst/>
              <a:cxnLst/>
              <a:rect l="l" t="t" r="r" b="b"/>
              <a:pathLst>
                <a:path w="1410094" h="715339" extrusionOk="0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17604" y="22938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575619" y="203937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819686" y="1961125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293848" y="21982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991282" y="1857861"/>
              <a:ext cx="278114" cy="54528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FAAA9C-3517-4A43-8A39-D6A6C4D22ED7}"/>
              </a:ext>
            </a:extLst>
          </p:cNvPr>
          <p:cNvSpPr txBox="1"/>
          <p:nvPr/>
        </p:nvSpPr>
        <p:spPr>
          <a:xfrm>
            <a:off x="621164" y="1042407"/>
            <a:ext cx="813510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1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Open Google Drive -&gt; Create a folder -&gt; Create a Google Collab Notebook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2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Download the csv file and upload it to the folder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3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Import the necessary library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4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Load the data using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read_csv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5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Start to analyze</a:t>
            </a:r>
            <a:b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D224D-953B-DE45-BE7B-13859211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340" y="2021577"/>
            <a:ext cx="3312211" cy="331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6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505850" y="1610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little bit about me…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4775D-4F7E-A544-A325-4E45C669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5" y="783214"/>
            <a:ext cx="2546223" cy="1695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1CAB93-7216-0E48-9B6E-7071782C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1" y="2664463"/>
            <a:ext cx="2546223" cy="1695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E47D16-6267-A64E-AC45-2C3FEB870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039" y="999332"/>
            <a:ext cx="2358626" cy="3144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D69FAB-FFFF-734E-BB5B-F027E0F0A5A6}"/>
              </a:ext>
            </a:extLst>
          </p:cNvPr>
          <p:cNvSpPr txBox="1"/>
          <p:nvPr/>
        </p:nvSpPr>
        <p:spPr>
          <a:xfrm>
            <a:off x="5314665" y="783214"/>
            <a:ext cx="39336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Hinata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Shoyo’s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in BUSI2305, STAT3331, DB1, DB2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Statistics 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Collaboration with Prof.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Scamell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 the model training round of 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3x Hackathons (1st ,1 Data Science)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Incoming Intern with Capgemini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 descr="Hinata Shoyo | Figma">
            <a:extLst>
              <a:ext uri="{FF2B5EF4-FFF2-40B4-BE49-F238E27FC236}">
                <a16:creationId xmlns:a16="http://schemas.microsoft.com/office/drawing/2014/main" id="{2E1EA962-8CFE-DD4E-BAAA-3CC935AB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22" y="2530365"/>
            <a:ext cx="2546223" cy="254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8F32D-ABF4-3F4A-8C12-CAF61AF15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716" y="4292375"/>
            <a:ext cx="2358626" cy="8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0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33"/>
          <p:cNvGrpSpPr/>
          <p:nvPr/>
        </p:nvGrpSpPr>
        <p:grpSpPr>
          <a:xfrm>
            <a:off x="8424007" y="739272"/>
            <a:ext cx="1269123" cy="979170"/>
            <a:chOff x="713232" y="1645097"/>
            <a:chExt cx="1269123" cy="979170"/>
          </a:xfrm>
        </p:grpSpPr>
        <p:sp>
          <p:nvSpPr>
            <p:cNvPr id="539" name="Google Shape;539;p33"/>
            <p:cNvSpPr/>
            <p:nvPr/>
          </p:nvSpPr>
          <p:spPr>
            <a:xfrm>
              <a:off x="713232" y="1645097"/>
              <a:ext cx="1269098" cy="979170"/>
            </a:xfrm>
            <a:custGeom>
              <a:avLst/>
              <a:gdLst/>
              <a:ahLst/>
              <a:cxnLst/>
              <a:rect l="l" t="t" r="r" b="b"/>
              <a:pathLst>
                <a:path w="1762636" h="1359958" extrusionOk="0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57776" y="1689040"/>
              <a:ext cx="1224578" cy="870877"/>
            </a:xfrm>
            <a:custGeom>
              <a:avLst/>
              <a:gdLst/>
              <a:ahLst/>
              <a:cxnLst/>
              <a:rect l="l" t="t" r="r" b="b"/>
              <a:pathLst>
                <a:path w="1700803" h="1209552" extrusionOk="0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895406" y="1822018"/>
              <a:ext cx="1015268" cy="621368"/>
            </a:xfrm>
            <a:custGeom>
              <a:avLst/>
              <a:gdLst/>
              <a:ahLst/>
              <a:cxnLst/>
              <a:rect l="l" t="t" r="r" b="b"/>
              <a:pathLst>
                <a:path w="1410094" h="863011" extrusionOk="0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895406" y="1928400"/>
              <a:ext cx="1015268" cy="515044"/>
            </a:xfrm>
            <a:custGeom>
              <a:avLst/>
              <a:gdLst/>
              <a:ahLst/>
              <a:cxnLst/>
              <a:rect l="l" t="t" r="r" b="b"/>
              <a:pathLst>
                <a:path w="1410094" h="715339" extrusionOk="0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17604" y="22938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575619" y="203937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819686" y="1961125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293848" y="21982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991282" y="1857861"/>
              <a:ext cx="278114" cy="54528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50" name="Picture 2" descr="Thank you to all our volunteers (and staff) who made today's vaccination  clinic a success. Final count was 273 animals seen by our veterinary team.  It was a bit crazy, and warm,">
            <a:extLst>
              <a:ext uri="{FF2B5EF4-FFF2-40B4-BE49-F238E27FC236}">
                <a16:creationId xmlns:a16="http://schemas.microsoft.com/office/drawing/2014/main" id="{CCEC65B5-E231-8942-BA9F-E25725AA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240" y="963784"/>
            <a:ext cx="4601519" cy="321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7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Definition and Importance</a:t>
            </a:r>
            <a:endParaRPr dirty="0"/>
          </a:p>
        </p:txBody>
      </p:sp>
      <p:grpSp>
        <p:nvGrpSpPr>
          <p:cNvPr id="559" name="Google Shape;559;p34"/>
          <p:cNvGrpSpPr/>
          <p:nvPr/>
        </p:nvGrpSpPr>
        <p:grpSpPr>
          <a:xfrm>
            <a:off x="350755" y="4018677"/>
            <a:ext cx="902056" cy="901976"/>
            <a:chOff x="4246593" y="503852"/>
            <a:chExt cx="902056" cy="901976"/>
          </a:xfrm>
        </p:grpSpPr>
        <p:grpSp>
          <p:nvGrpSpPr>
            <p:cNvPr id="560" name="Google Shape;560;p34"/>
            <p:cNvGrpSpPr/>
            <p:nvPr/>
          </p:nvGrpSpPr>
          <p:grpSpPr>
            <a:xfrm>
              <a:off x="4246593" y="503900"/>
              <a:ext cx="901831" cy="901928"/>
              <a:chOff x="5998919" y="3270921"/>
              <a:chExt cx="1426046" cy="1426198"/>
            </a:xfrm>
          </p:grpSpPr>
          <p:sp>
            <p:nvSpPr>
              <p:cNvPr id="561" name="Google Shape;561;p34"/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713137" h="713137" extrusionOk="0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713137" extrusionOk="0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34"/>
            <p:cNvSpPr/>
            <p:nvPr/>
          </p:nvSpPr>
          <p:spPr>
            <a:xfrm>
              <a:off x="4783305" y="636091"/>
              <a:ext cx="365344" cy="330991"/>
            </a:xfrm>
            <a:custGeom>
              <a:avLst/>
              <a:gdLst/>
              <a:ahLst/>
              <a:cxnLst/>
              <a:rect l="l" t="t" r="r" b="b"/>
              <a:pathLst>
                <a:path w="577619" h="523306" extrusionOk="0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810784" y="788761"/>
              <a:ext cx="309659" cy="122566"/>
            </a:xfrm>
            <a:custGeom>
              <a:avLst/>
              <a:gdLst/>
              <a:ahLst/>
              <a:cxnLst/>
              <a:rect l="l" t="t" r="r" b="b"/>
              <a:pathLst>
                <a:path w="489579" h="193780" extrusionOk="0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34"/>
            <p:cNvGrpSpPr/>
            <p:nvPr/>
          </p:nvGrpSpPr>
          <p:grpSpPr>
            <a:xfrm>
              <a:off x="4246593" y="503852"/>
              <a:ext cx="901928" cy="901976"/>
              <a:chOff x="5998919" y="3270845"/>
              <a:chExt cx="1426198" cy="1426274"/>
            </a:xfrm>
          </p:grpSpPr>
          <p:sp>
            <p:nvSpPr>
              <p:cNvPr id="566" name="Google Shape;566;p34"/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avLst/>
                <a:gdLst/>
                <a:ahLst/>
                <a:cxnLst/>
                <a:rect l="l" t="t" r="r" b="b"/>
                <a:pathLst>
                  <a:path w="504239" h="577619" extrusionOk="0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577619" h="523306" extrusionOk="0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avLst/>
                <a:gdLst/>
                <a:ahLst/>
                <a:cxnLst/>
                <a:rect l="l" t="t" r="r" b="b"/>
                <a:pathLst>
                  <a:path w="1426046" h="1426274" extrusionOk="0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C858883-5A8C-5A4D-A156-400AFD19F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75" y="1229900"/>
            <a:ext cx="2058984" cy="2615959"/>
          </a:xfrm>
        </p:spPr>
        <p:txBody>
          <a:bodyPr/>
          <a:lstStyle/>
          <a:p>
            <a:r>
              <a:rPr lang="en-US" sz="1200" b="1" dirty="0"/>
              <a:t>What is data analysis?</a:t>
            </a:r>
          </a:p>
          <a:p>
            <a:r>
              <a:rPr lang="en-US" sz="1200" dirty="0"/>
              <a:t>Data analysis is the</a:t>
            </a:r>
          </a:p>
          <a:p>
            <a:r>
              <a:rPr lang="en-US" sz="1200" dirty="0"/>
              <a:t>process of inspecting,</a:t>
            </a:r>
          </a:p>
          <a:p>
            <a:r>
              <a:rPr lang="en-US" sz="1200" dirty="0"/>
              <a:t>cleaning, transforming,</a:t>
            </a:r>
          </a:p>
          <a:p>
            <a:r>
              <a:rPr lang="en-US" sz="1200" dirty="0"/>
              <a:t>and interpreting data to</a:t>
            </a:r>
          </a:p>
          <a:p>
            <a:r>
              <a:rPr lang="en-US" sz="1200" dirty="0"/>
              <a:t>extract useful insights,</a:t>
            </a:r>
          </a:p>
          <a:p>
            <a:r>
              <a:rPr lang="en-US" sz="1200" dirty="0"/>
              <a:t>support decision</a:t>
            </a:r>
          </a:p>
          <a:p>
            <a:r>
              <a:rPr lang="en-US" sz="1200" dirty="0"/>
              <a:t>making, and solve</a:t>
            </a:r>
          </a:p>
          <a:p>
            <a:r>
              <a:rPr lang="en-US" sz="1200" dirty="0"/>
              <a:t>problems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0E6AD4-8B29-9446-8808-CBF263988E9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314827" y="1229899"/>
            <a:ext cx="2514345" cy="1773276"/>
          </a:xfrm>
        </p:spPr>
        <p:txBody>
          <a:bodyPr/>
          <a:lstStyle/>
          <a:p>
            <a:r>
              <a:rPr lang="en-US" sz="1200" b="1" dirty="0"/>
              <a:t>Important to business?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Informed Decision-Making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Pattern Identification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Efficiency &amp;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Predictions &amp; Forecasting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Competitive Advantage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4C23E92E-4880-2048-A92C-BAE57312723D}"/>
              </a:ext>
            </a:extLst>
          </p:cNvPr>
          <p:cNvSpPr txBox="1">
            <a:spLocks/>
          </p:cNvSpPr>
          <p:nvPr/>
        </p:nvSpPr>
        <p:spPr>
          <a:xfrm>
            <a:off x="6364940" y="1229900"/>
            <a:ext cx="2429435" cy="1773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1200" b="1" dirty="0"/>
              <a:t>Important to career?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High Demand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Better Job Opportunities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Enhanced Decision-Making Skills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Competitive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Career Flexibility</a:t>
            </a:r>
          </a:p>
        </p:txBody>
      </p:sp>
      <p:pic>
        <p:nvPicPr>
          <p:cNvPr id="2050" name="Picture 2" descr="Tiktok, logo, social media icon - Free download">
            <a:extLst>
              <a:ext uri="{FF2B5EF4-FFF2-40B4-BE49-F238E27FC236}">
                <a16:creationId xmlns:a16="http://schemas.microsoft.com/office/drawing/2014/main" id="{9C93CF23-BC4A-9F4E-9753-C52D6D39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12" y="3341601"/>
            <a:ext cx="1002926" cy="100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eta logo and the history of the business | LogoMyWay">
            <a:extLst>
              <a:ext uri="{FF2B5EF4-FFF2-40B4-BE49-F238E27FC236}">
                <a16:creationId xmlns:a16="http://schemas.microsoft.com/office/drawing/2014/main" id="{5448DAAF-2544-F04D-BF9D-F08236C2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39" y="3338203"/>
            <a:ext cx="1002926" cy="96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almart-Logo-880×645 | BRDG Studios">
            <a:extLst>
              <a:ext uri="{FF2B5EF4-FFF2-40B4-BE49-F238E27FC236}">
                <a16:creationId xmlns:a16="http://schemas.microsoft.com/office/drawing/2014/main" id="{AE6B5C3B-E721-3848-A9E2-837EC5E3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545" y="3297616"/>
            <a:ext cx="1495819" cy="109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1AA24F2-91BF-A149-A771-9C927056D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84" y="3361406"/>
            <a:ext cx="1104387" cy="110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hatGPT - Wikipedia">
            <a:extLst>
              <a:ext uri="{FF2B5EF4-FFF2-40B4-BE49-F238E27FC236}">
                <a16:creationId xmlns:a16="http://schemas.microsoft.com/office/drawing/2014/main" id="{CD6643DD-15A4-B342-B8DB-568F2204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38" y="3269834"/>
            <a:ext cx="1104388" cy="110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learn in this lesson?</a:t>
            </a:r>
            <a:endParaRPr/>
          </a:p>
        </p:txBody>
      </p:sp>
      <p:sp>
        <p:nvSpPr>
          <p:cNvPr id="526" name="Google Shape;526;p33"/>
          <p:cNvSpPr txBox="1">
            <a:spLocks noGrp="1"/>
          </p:cNvSpPr>
          <p:nvPr>
            <p:ph type="subTitle" idx="1"/>
          </p:nvPr>
        </p:nvSpPr>
        <p:spPr>
          <a:xfrm>
            <a:off x="1647700" y="152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Gathering</a:t>
            </a:r>
            <a:r>
              <a:rPr lang="en" dirty="0"/>
              <a:t> raw data for analysis</a:t>
            </a:r>
            <a:endParaRPr dirty="0"/>
          </a:p>
        </p:txBody>
      </p:sp>
      <p:sp>
        <p:nvSpPr>
          <p:cNvPr id="527" name="Google Shape;527;p33"/>
          <p:cNvSpPr txBox="1">
            <a:spLocks noGrp="1"/>
          </p:cNvSpPr>
          <p:nvPr>
            <p:ph type="subTitle" idx="7"/>
          </p:nvPr>
        </p:nvSpPr>
        <p:spPr>
          <a:xfrm>
            <a:off x="1647700" y="3257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data through visualization and statistics</a:t>
            </a:r>
            <a:endParaRPr dirty="0"/>
          </a:p>
        </p:txBody>
      </p:sp>
      <p:sp>
        <p:nvSpPr>
          <p:cNvPr id="528" name="Google Shape;528;p33"/>
          <p:cNvSpPr txBox="1">
            <a:spLocks noGrp="1"/>
          </p:cNvSpPr>
          <p:nvPr>
            <p:ph type="subTitle" idx="13"/>
          </p:nvPr>
        </p:nvSpPr>
        <p:spPr>
          <a:xfrm>
            <a:off x="1647700" y="412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past and present data to predict outcomes</a:t>
            </a:r>
            <a:endParaRPr dirty="0"/>
          </a:p>
        </p:txBody>
      </p:sp>
      <p:sp>
        <p:nvSpPr>
          <p:cNvPr id="529" name="Google Shape;529;p33"/>
          <p:cNvSpPr txBox="1">
            <a:spLocks noGrp="1"/>
          </p:cNvSpPr>
          <p:nvPr>
            <p:ph type="title" idx="2"/>
          </p:nvPr>
        </p:nvSpPr>
        <p:spPr>
          <a:xfrm>
            <a:off x="796200" y="1270850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title" idx="8"/>
          </p:nvPr>
        </p:nvSpPr>
        <p:spPr>
          <a:xfrm>
            <a:off x="796200" y="3000850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31" name="Google Shape;531;p33"/>
          <p:cNvSpPr txBox="1">
            <a:spLocks noGrp="1"/>
          </p:cNvSpPr>
          <p:nvPr>
            <p:ph type="title" idx="14"/>
          </p:nvPr>
        </p:nvSpPr>
        <p:spPr>
          <a:xfrm>
            <a:off x="796200" y="3865850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32" name="Google Shape;532;p33"/>
          <p:cNvSpPr txBox="1">
            <a:spLocks noGrp="1"/>
          </p:cNvSpPr>
          <p:nvPr>
            <p:ph type="subTitle" idx="3"/>
          </p:nvPr>
        </p:nvSpPr>
        <p:spPr>
          <a:xfrm>
            <a:off x="1647700" y="119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Gathering</a:t>
            </a:r>
            <a:endParaRPr dirty="0"/>
          </a:p>
        </p:txBody>
      </p:sp>
      <p:sp>
        <p:nvSpPr>
          <p:cNvPr id="533" name="Google Shape;533;p33"/>
          <p:cNvSpPr txBox="1">
            <a:spLocks noGrp="1"/>
          </p:cNvSpPr>
          <p:nvPr>
            <p:ph type="subTitle" idx="4"/>
          </p:nvPr>
        </p:nvSpPr>
        <p:spPr>
          <a:xfrm>
            <a:off x="1647700" y="2392800"/>
            <a:ext cx="62220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Preparing raw data for analysis</a:t>
            </a:r>
            <a:endParaRPr dirty="0"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6"/>
          </p:nvPr>
        </p:nvSpPr>
        <p:spPr>
          <a:xfrm>
            <a:off x="1647700" y="205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535" name="Google Shape;535;p33"/>
          <p:cNvSpPr txBox="1">
            <a:spLocks noGrp="1"/>
          </p:cNvSpPr>
          <p:nvPr>
            <p:ph type="title" idx="5"/>
          </p:nvPr>
        </p:nvSpPr>
        <p:spPr>
          <a:xfrm>
            <a:off x="796200" y="2135850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9"/>
          </p:nvPr>
        </p:nvSpPr>
        <p:spPr>
          <a:xfrm>
            <a:off x="1647700" y="2924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Exploratory Analysis</a:t>
            </a:r>
            <a:endParaRPr dirty="0"/>
          </a:p>
        </p:txBody>
      </p:sp>
      <p:sp>
        <p:nvSpPr>
          <p:cNvPr id="537" name="Google Shape;537;p33"/>
          <p:cNvSpPr txBox="1">
            <a:spLocks noGrp="1"/>
          </p:cNvSpPr>
          <p:nvPr>
            <p:ph type="subTitle" idx="15"/>
          </p:nvPr>
        </p:nvSpPr>
        <p:spPr>
          <a:xfrm>
            <a:off x="1647700" y="3789650"/>
            <a:ext cx="6222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Modeling with Machine Learning</a:t>
            </a:r>
            <a:endParaRPr dirty="0"/>
          </a:p>
        </p:txBody>
      </p:sp>
      <p:grpSp>
        <p:nvGrpSpPr>
          <p:cNvPr id="538" name="Google Shape;538;p33"/>
          <p:cNvGrpSpPr/>
          <p:nvPr/>
        </p:nvGrpSpPr>
        <p:grpSpPr>
          <a:xfrm>
            <a:off x="8424007" y="739272"/>
            <a:ext cx="1269123" cy="979170"/>
            <a:chOff x="713232" y="1645097"/>
            <a:chExt cx="1269123" cy="979170"/>
          </a:xfrm>
        </p:grpSpPr>
        <p:sp>
          <p:nvSpPr>
            <p:cNvPr id="539" name="Google Shape;539;p33"/>
            <p:cNvSpPr/>
            <p:nvPr/>
          </p:nvSpPr>
          <p:spPr>
            <a:xfrm>
              <a:off x="713232" y="1645097"/>
              <a:ext cx="1269098" cy="979170"/>
            </a:xfrm>
            <a:custGeom>
              <a:avLst/>
              <a:gdLst/>
              <a:ahLst/>
              <a:cxnLst/>
              <a:rect l="l" t="t" r="r" b="b"/>
              <a:pathLst>
                <a:path w="1762636" h="1359958" extrusionOk="0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57776" y="1689040"/>
              <a:ext cx="1224578" cy="870877"/>
            </a:xfrm>
            <a:custGeom>
              <a:avLst/>
              <a:gdLst/>
              <a:ahLst/>
              <a:cxnLst/>
              <a:rect l="l" t="t" r="r" b="b"/>
              <a:pathLst>
                <a:path w="1700803" h="1209552" extrusionOk="0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895406" y="1822018"/>
              <a:ext cx="1015268" cy="621368"/>
            </a:xfrm>
            <a:custGeom>
              <a:avLst/>
              <a:gdLst/>
              <a:ahLst/>
              <a:cxnLst/>
              <a:rect l="l" t="t" r="r" b="b"/>
              <a:pathLst>
                <a:path w="1410094" h="863011" extrusionOk="0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895406" y="1928400"/>
              <a:ext cx="1015268" cy="515044"/>
            </a:xfrm>
            <a:custGeom>
              <a:avLst/>
              <a:gdLst/>
              <a:ahLst/>
              <a:cxnLst/>
              <a:rect l="l" t="t" r="r" b="b"/>
              <a:pathLst>
                <a:path w="1410094" h="715339" extrusionOk="0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17604" y="22938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575619" y="203937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819686" y="1961125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293848" y="21982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991282" y="1857861"/>
              <a:ext cx="278114" cy="54528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87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subTitle" idx="1"/>
          </p:nvPr>
        </p:nvSpPr>
        <p:spPr>
          <a:xfrm>
            <a:off x="3073055" y="1842201"/>
            <a:ext cx="3284759" cy="442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Gathering raw data for analysis</a:t>
            </a:r>
            <a:endParaRPr dirty="0"/>
          </a:p>
        </p:txBody>
      </p:sp>
      <p:sp>
        <p:nvSpPr>
          <p:cNvPr id="574" name="Google Shape;574;p35"/>
          <p:cNvSpPr txBox="1">
            <a:spLocks noGrp="1"/>
          </p:cNvSpPr>
          <p:nvPr>
            <p:ph type="title"/>
          </p:nvPr>
        </p:nvSpPr>
        <p:spPr>
          <a:xfrm>
            <a:off x="3136850" y="941642"/>
            <a:ext cx="4150500" cy="9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Gathering</a:t>
            </a:r>
            <a:endParaRPr dirty="0"/>
          </a:p>
        </p:txBody>
      </p:sp>
      <p:sp>
        <p:nvSpPr>
          <p:cNvPr id="575" name="Google Shape;575;p35"/>
          <p:cNvSpPr txBox="1">
            <a:spLocks noGrp="1"/>
          </p:cNvSpPr>
          <p:nvPr>
            <p:ph type="title" idx="2"/>
          </p:nvPr>
        </p:nvSpPr>
        <p:spPr>
          <a:xfrm>
            <a:off x="1332431" y="1260540"/>
            <a:ext cx="12945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576" name="Google Shape;576;p35"/>
          <p:cNvGrpSpPr/>
          <p:nvPr/>
        </p:nvGrpSpPr>
        <p:grpSpPr>
          <a:xfrm>
            <a:off x="7783346" y="490666"/>
            <a:ext cx="901968" cy="901968"/>
            <a:chOff x="1350404" y="-3124999"/>
            <a:chExt cx="1570279" cy="1570279"/>
          </a:xfrm>
        </p:grpSpPr>
        <p:sp>
          <p:nvSpPr>
            <p:cNvPr id="577" name="Google Shape;577;p35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35"/>
          <p:cNvGrpSpPr/>
          <p:nvPr/>
        </p:nvGrpSpPr>
        <p:grpSpPr>
          <a:xfrm>
            <a:off x="713029" y="3447254"/>
            <a:ext cx="1266652" cy="1056012"/>
            <a:chOff x="5378191" y="1701500"/>
            <a:chExt cx="611171" cy="509535"/>
          </a:xfrm>
        </p:grpSpPr>
        <p:sp>
          <p:nvSpPr>
            <p:cNvPr id="582" name="Google Shape;582;p35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EC74CD8-DEDE-DA40-B845-4FDDFB468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055" y="2326713"/>
            <a:ext cx="3404348" cy="25532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6"/>
          <p:cNvSpPr txBox="1">
            <a:spLocks noGrp="1"/>
          </p:cNvSpPr>
          <p:nvPr>
            <p:ph type="title"/>
          </p:nvPr>
        </p:nvSpPr>
        <p:spPr>
          <a:xfrm>
            <a:off x="4280550" y="826000"/>
            <a:ext cx="39363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can come from different sources… </a:t>
            </a:r>
            <a:endParaRPr dirty="0"/>
          </a:p>
        </p:txBody>
      </p:sp>
      <p:sp>
        <p:nvSpPr>
          <p:cNvPr id="605" name="Google Shape;605;p36"/>
          <p:cNvSpPr txBox="1">
            <a:spLocks noGrp="1"/>
          </p:cNvSpPr>
          <p:nvPr>
            <p:ph type="body" idx="1"/>
          </p:nvPr>
        </p:nvSpPr>
        <p:spPr>
          <a:xfrm>
            <a:off x="4280550" y="2093200"/>
            <a:ext cx="4199514" cy="22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2000" dirty="0"/>
              <a:t>Database (SQL, </a:t>
            </a:r>
            <a:r>
              <a:rPr lang="en-US" sz="2000" dirty="0"/>
              <a:t>NoSQL,…)</a:t>
            </a:r>
          </a:p>
          <a:p>
            <a:pPr marL="285750" indent="-285750"/>
            <a:r>
              <a:rPr lang="en-US" sz="2000" dirty="0"/>
              <a:t>Cloud Storage (AWS, Azure,…)</a:t>
            </a:r>
          </a:p>
          <a:p>
            <a:pPr marL="285750" indent="-285750"/>
            <a:r>
              <a:rPr lang="en-US" sz="2000" dirty="0"/>
              <a:t>Website: Web scraping</a:t>
            </a:r>
          </a:p>
          <a:p>
            <a:pPr marL="285750" indent="-285750"/>
            <a:r>
              <a:rPr lang="en-US" sz="2000" dirty="0"/>
              <a:t>API</a:t>
            </a:r>
          </a:p>
          <a:p>
            <a:pPr marL="285750" indent="-285750"/>
            <a:r>
              <a:rPr lang="en-US" sz="2000" dirty="0"/>
              <a:t>Surveys</a:t>
            </a:r>
          </a:p>
          <a:p>
            <a:pPr marL="285750" indent="-285750"/>
            <a:endParaRPr dirty="0"/>
          </a:p>
        </p:txBody>
      </p:sp>
      <p:grpSp>
        <p:nvGrpSpPr>
          <p:cNvPr id="606" name="Google Shape;606;p36"/>
          <p:cNvGrpSpPr/>
          <p:nvPr/>
        </p:nvGrpSpPr>
        <p:grpSpPr>
          <a:xfrm>
            <a:off x="7223732" y="4541809"/>
            <a:ext cx="1360765" cy="666952"/>
            <a:chOff x="-215300" y="3851305"/>
            <a:chExt cx="1694813" cy="830678"/>
          </a:xfrm>
        </p:grpSpPr>
        <p:sp>
          <p:nvSpPr>
            <p:cNvPr id="607" name="Google Shape;607;p36"/>
            <p:cNvSpPr/>
            <p:nvPr/>
          </p:nvSpPr>
          <p:spPr>
            <a:xfrm>
              <a:off x="861887" y="3947362"/>
              <a:ext cx="215345" cy="42222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36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609" name="Google Shape;609;p36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6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2" name="Google Shape;612;p36"/>
            <p:cNvSpPr/>
            <p:nvPr/>
          </p:nvSpPr>
          <p:spPr>
            <a:xfrm>
              <a:off x="-85801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104109" y="4375950"/>
              <a:ext cx="105745" cy="305846"/>
            </a:xfrm>
            <a:custGeom>
              <a:avLst/>
              <a:gdLst/>
              <a:ahLst/>
              <a:cxnLst/>
              <a:rect l="l" t="t" r="r" b="b"/>
              <a:pathLst>
                <a:path w="189678" h="548602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94020" y="4210340"/>
              <a:ext cx="105745" cy="471557"/>
            </a:xfrm>
            <a:custGeom>
              <a:avLst/>
              <a:gdLst/>
              <a:ahLst/>
              <a:cxnLst/>
              <a:rect l="l" t="t" r="r" b="b"/>
              <a:pathLst>
                <a:path w="189678" h="845843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8397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673882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863835" y="4347926"/>
              <a:ext cx="105745" cy="333923"/>
            </a:xfrm>
            <a:custGeom>
              <a:avLst/>
              <a:gdLst/>
              <a:ahLst/>
              <a:cxnLst/>
              <a:rect l="l" t="t" r="r" b="b"/>
              <a:pathLst>
                <a:path w="189678" h="598965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1053745" y="4472133"/>
              <a:ext cx="105745" cy="209628"/>
            </a:xfrm>
            <a:custGeom>
              <a:avLst/>
              <a:gdLst/>
              <a:ahLst/>
              <a:cxnLst/>
              <a:rect l="l" t="t" r="r" b="b"/>
              <a:pathLst>
                <a:path w="189678" h="376014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1243698" y="4070172"/>
              <a:ext cx="105745" cy="611734"/>
            </a:xfrm>
            <a:custGeom>
              <a:avLst/>
              <a:gdLst/>
              <a:ahLst/>
              <a:cxnLst/>
              <a:rect l="l" t="t" r="r" b="b"/>
              <a:pathLst>
                <a:path w="189678" h="1097280" extrusionOk="0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-32968" y="4087783"/>
              <a:ext cx="1329975" cy="420315"/>
            </a:xfrm>
            <a:custGeom>
              <a:avLst/>
              <a:gdLst/>
              <a:ahLst/>
              <a:cxnLst/>
              <a:rect l="l" t="t" r="r" b="b"/>
              <a:pathLst>
                <a:path w="2385606" h="753929" extrusionOk="0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-61417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128536" y="4354614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318446" y="418938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508356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698309" y="4059335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893172" y="4336368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1078172" y="4457909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268082" y="4046253"/>
              <a:ext cx="56917" cy="56917"/>
            </a:xfrm>
            <a:custGeom>
              <a:avLst/>
              <a:gdLst/>
              <a:ahLst/>
              <a:cxnLst/>
              <a:rect l="l" t="t" r="r" b="b"/>
              <a:pathLst>
                <a:path w="102093" h="102093" extrusionOk="0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-215300" y="3851305"/>
              <a:ext cx="1694813" cy="830678"/>
            </a:xfrm>
            <a:custGeom>
              <a:avLst/>
              <a:gdLst/>
              <a:ahLst/>
              <a:cxnLst/>
              <a:rect l="l" t="t" r="r" b="b"/>
              <a:pathLst>
                <a:path w="3040023" h="1490006" extrusionOk="0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6" name="Picture 2" descr="Big Data: Definition, Benefits, and Technologies">
            <a:extLst>
              <a:ext uri="{FF2B5EF4-FFF2-40B4-BE49-F238E27FC236}">
                <a16:creationId xmlns:a16="http://schemas.microsoft.com/office/drawing/2014/main" id="{425EF409-3FC8-FB4E-A3D7-CE904E78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8" y="894500"/>
            <a:ext cx="3425013" cy="3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A13034A-B3BD-0146-A0F2-C1AB2DEC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56" y="151885"/>
            <a:ext cx="1868528" cy="186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subTitle" idx="1"/>
          </p:nvPr>
        </p:nvSpPr>
        <p:spPr>
          <a:xfrm>
            <a:off x="2882960" y="2708765"/>
            <a:ext cx="3177181" cy="442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Preparing raw data for analysis</a:t>
            </a:r>
            <a:endParaRPr dirty="0"/>
          </a:p>
        </p:txBody>
      </p:sp>
      <p:sp>
        <p:nvSpPr>
          <p:cNvPr id="574" name="Google Shape;574;p35"/>
          <p:cNvSpPr txBox="1">
            <a:spLocks noGrp="1"/>
          </p:cNvSpPr>
          <p:nvPr>
            <p:ph type="title"/>
          </p:nvPr>
        </p:nvSpPr>
        <p:spPr>
          <a:xfrm>
            <a:off x="3151900" y="1636350"/>
            <a:ext cx="4150500" cy="9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575" name="Google Shape;575;p35"/>
          <p:cNvSpPr txBox="1">
            <a:spLocks noGrp="1"/>
          </p:cNvSpPr>
          <p:nvPr>
            <p:ph type="title" idx="2"/>
          </p:nvPr>
        </p:nvSpPr>
        <p:spPr>
          <a:xfrm>
            <a:off x="1455156" y="2090400"/>
            <a:ext cx="1294500" cy="9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grpSp>
        <p:nvGrpSpPr>
          <p:cNvPr id="576" name="Google Shape;576;p35"/>
          <p:cNvGrpSpPr/>
          <p:nvPr/>
        </p:nvGrpSpPr>
        <p:grpSpPr>
          <a:xfrm>
            <a:off x="7783346" y="490666"/>
            <a:ext cx="901968" cy="901968"/>
            <a:chOff x="1350404" y="-3124999"/>
            <a:chExt cx="1570279" cy="1570279"/>
          </a:xfrm>
        </p:grpSpPr>
        <p:sp>
          <p:nvSpPr>
            <p:cNvPr id="577" name="Google Shape;577;p35"/>
            <p:cNvSpPr/>
            <p:nvPr/>
          </p:nvSpPr>
          <p:spPr>
            <a:xfrm>
              <a:off x="2135530" y="-3124999"/>
              <a:ext cx="2889" cy="1570279"/>
            </a:xfrm>
            <a:custGeom>
              <a:avLst/>
              <a:gdLst/>
              <a:ahLst/>
              <a:cxnLst/>
              <a:rect l="l" t="t" r="r" b="b"/>
              <a:pathLst>
                <a:path w="2889" h="1570279" extrusionOk="0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350404" y="-2339874"/>
              <a:ext cx="1570279" cy="2889"/>
            </a:xfrm>
            <a:custGeom>
              <a:avLst/>
              <a:gdLst/>
              <a:ahLst/>
              <a:cxnLst/>
              <a:rect l="l" t="t" r="r" b="b"/>
              <a:pathLst>
                <a:path w="1570279" h="2889" extrusionOk="0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1580345" y="-2895030"/>
              <a:ext cx="1110370" cy="1110341"/>
            </a:xfrm>
            <a:custGeom>
              <a:avLst/>
              <a:gdLst/>
              <a:ahLst/>
              <a:cxnLst/>
              <a:rect l="l" t="t" r="r" b="b"/>
              <a:pathLst>
                <a:path w="1110370" h="1110341" extrusionOk="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35"/>
          <p:cNvGrpSpPr/>
          <p:nvPr/>
        </p:nvGrpSpPr>
        <p:grpSpPr>
          <a:xfrm>
            <a:off x="713029" y="3447254"/>
            <a:ext cx="1266652" cy="1056012"/>
            <a:chOff x="5378191" y="1701500"/>
            <a:chExt cx="611171" cy="509535"/>
          </a:xfrm>
        </p:grpSpPr>
        <p:sp>
          <p:nvSpPr>
            <p:cNvPr id="582" name="Google Shape;582;p35"/>
            <p:cNvSpPr/>
            <p:nvPr/>
          </p:nvSpPr>
          <p:spPr>
            <a:xfrm>
              <a:off x="5378191" y="1701500"/>
              <a:ext cx="611171" cy="509535"/>
            </a:xfrm>
            <a:custGeom>
              <a:avLst/>
              <a:gdLst/>
              <a:ahLst/>
              <a:cxnLst/>
              <a:rect l="l" t="t" r="r" b="b"/>
              <a:pathLst>
                <a:path w="1266676" h="1056032" extrusionOk="0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5497928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560845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571901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5829571" y="1776815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5497928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560845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571901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5829571" y="1882549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5497928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560845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571901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5829571" y="198832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5497928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6" h="71556" extrusionOk="0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560845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571901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5829571" y="2094090"/>
              <a:ext cx="34526" cy="34526"/>
            </a:xfrm>
            <a:custGeom>
              <a:avLst/>
              <a:gdLst/>
              <a:ahLst/>
              <a:cxnLst/>
              <a:rect l="l" t="t" r="r" b="b"/>
              <a:pathLst>
                <a:path w="71557" h="71556" extrusionOk="0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712212-DB9A-2943-9C9C-92798F973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73" b="37558"/>
          <a:stretch/>
        </p:blipFill>
        <p:spPr>
          <a:xfrm>
            <a:off x="6308061" y="1896527"/>
            <a:ext cx="2374850" cy="13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659" name="Google Shape;659;p38"/>
          <p:cNvSpPr txBox="1">
            <a:spLocks noGrp="1"/>
          </p:cNvSpPr>
          <p:nvPr>
            <p:ph type="subTitle" idx="1"/>
          </p:nvPr>
        </p:nvSpPr>
        <p:spPr>
          <a:xfrm>
            <a:off x="3780475" y="1545649"/>
            <a:ext cx="4643525" cy="1152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is the process of </a:t>
            </a:r>
            <a:r>
              <a:rPr lang="en-US" b="1" dirty="0"/>
              <a:t>detecting</a:t>
            </a:r>
            <a:r>
              <a:rPr lang="en-US" dirty="0"/>
              <a:t>, </a:t>
            </a:r>
            <a:r>
              <a:rPr lang="en-US" b="1" dirty="0"/>
              <a:t>correcting</a:t>
            </a:r>
            <a:r>
              <a:rPr lang="en-US" dirty="0"/>
              <a:t>, or </a:t>
            </a:r>
            <a:r>
              <a:rPr lang="en-US" b="1" dirty="0"/>
              <a:t>removing errors and inconsistencies</a:t>
            </a:r>
            <a:r>
              <a:rPr lang="en-US" dirty="0"/>
              <a:t> in raw data to </a:t>
            </a:r>
            <a:r>
              <a:rPr lang="en-US" b="1" dirty="0"/>
              <a:t>improve its quality and usability</a:t>
            </a:r>
            <a:r>
              <a:rPr lang="en-US" dirty="0"/>
              <a:t> for analysis.</a:t>
            </a:r>
            <a:endParaRPr dirty="0"/>
          </a:p>
        </p:txBody>
      </p:sp>
      <p:sp>
        <p:nvSpPr>
          <p:cNvPr id="660" name="Google Shape;660;p38"/>
          <p:cNvSpPr txBox="1">
            <a:spLocks noGrp="1"/>
          </p:cNvSpPr>
          <p:nvPr>
            <p:ph type="subTitle" idx="2"/>
          </p:nvPr>
        </p:nvSpPr>
        <p:spPr>
          <a:xfrm>
            <a:off x="3780475" y="1212500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</a:t>
            </a:r>
            <a:endParaRPr dirty="0"/>
          </a:p>
        </p:txBody>
      </p:sp>
      <p:sp>
        <p:nvSpPr>
          <p:cNvPr id="663" name="Google Shape;663;p38"/>
          <p:cNvSpPr txBox="1">
            <a:spLocks noGrp="1"/>
          </p:cNvSpPr>
          <p:nvPr>
            <p:ph type="subTitle" idx="5"/>
          </p:nvPr>
        </p:nvSpPr>
        <p:spPr>
          <a:xfrm>
            <a:off x="3780475" y="3447597"/>
            <a:ext cx="465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Data Analysts and Data Scientists spend </a:t>
            </a:r>
            <a:r>
              <a:rPr lang="en-US" b="1" dirty="0"/>
              <a:t>60%</a:t>
            </a:r>
            <a:r>
              <a:rPr lang="en-US" dirty="0"/>
              <a:t> of time to clean data</a:t>
            </a:r>
            <a:endParaRPr dirty="0"/>
          </a:p>
        </p:txBody>
      </p:sp>
      <p:sp>
        <p:nvSpPr>
          <p:cNvPr id="664" name="Google Shape;664;p38"/>
          <p:cNvSpPr txBox="1">
            <a:spLocks noGrp="1"/>
          </p:cNvSpPr>
          <p:nvPr>
            <p:ph type="subTitle" idx="6"/>
          </p:nvPr>
        </p:nvSpPr>
        <p:spPr>
          <a:xfrm>
            <a:off x="3780475" y="3068575"/>
            <a:ext cx="4650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VERY IMPORTANT!!!!</a:t>
            </a:r>
            <a:endParaRPr dirty="0"/>
          </a:p>
        </p:txBody>
      </p:sp>
      <p:grpSp>
        <p:nvGrpSpPr>
          <p:cNvPr id="665" name="Google Shape;665;p38"/>
          <p:cNvGrpSpPr/>
          <p:nvPr/>
        </p:nvGrpSpPr>
        <p:grpSpPr>
          <a:xfrm>
            <a:off x="720004" y="3261063"/>
            <a:ext cx="1689042" cy="1031912"/>
            <a:chOff x="3577367" y="1677509"/>
            <a:chExt cx="1393254" cy="851132"/>
          </a:xfrm>
        </p:grpSpPr>
        <p:sp>
          <p:nvSpPr>
            <p:cNvPr id="666" name="Google Shape;666;p38"/>
            <p:cNvSpPr/>
            <p:nvPr/>
          </p:nvSpPr>
          <p:spPr>
            <a:xfrm>
              <a:off x="3605409" y="1677509"/>
              <a:ext cx="1365212" cy="851132"/>
            </a:xfrm>
            <a:custGeom>
              <a:avLst/>
              <a:gdLst/>
              <a:ahLst/>
              <a:cxnLst/>
              <a:rect l="l" t="t" r="r" b="b"/>
              <a:pathLst>
                <a:path w="2829455" h="1764004" extrusionOk="0">
                  <a:moveTo>
                    <a:pt x="2699484" y="1764004"/>
                  </a:moveTo>
                  <a:lnTo>
                    <a:pt x="129972" y="1764004"/>
                  </a:lnTo>
                  <a:cubicBezTo>
                    <a:pt x="58187" y="1764004"/>
                    <a:pt x="0" y="1705817"/>
                    <a:pt x="0" y="1634032"/>
                  </a:cubicBezTo>
                  <a:lnTo>
                    <a:pt x="0" y="129972"/>
                  </a:lnTo>
                  <a:cubicBezTo>
                    <a:pt x="0" y="58187"/>
                    <a:pt x="58187" y="0"/>
                    <a:pt x="129972" y="0"/>
                  </a:cubicBezTo>
                  <a:lnTo>
                    <a:pt x="2699484" y="0"/>
                  </a:lnTo>
                  <a:cubicBezTo>
                    <a:pt x="2771268" y="0"/>
                    <a:pt x="2829456" y="58187"/>
                    <a:pt x="2829456" y="129972"/>
                  </a:cubicBezTo>
                  <a:lnTo>
                    <a:pt x="2829456" y="1634032"/>
                  </a:lnTo>
                  <a:cubicBezTo>
                    <a:pt x="2829379" y="1705817"/>
                    <a:pt x="2771192" y="1764004"/>
                    <a:pt x="2699484" y="17640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4660956" y="2269904"/>
              <a:ext cx="172521" cy="33830"/>
            </a:xfrm>
            <a:custGeom>
              <a:avLst/>
              <a:gdLst/>
              <a:ahLst/>
              <a:cxnLst/>
              <a:rect l="l" t="t" r="r" b="b"/>
              <a:pathLst>
                <a:path w="357556" h="70113" extrusionOk="0">
                  <a:moveTo>
                    <a:pt x="0" y="0"/>
                  </a:moveTo>
                  <a:lnTo>
                    <a:pt x="357556" y="0"/>
                  </a:lnTo>
                  <a:lnTo>
                    <a:pt x="357556" y="70113"/>
                  </a:lnTo>
                  <a:lnTo>
                    <a:pt x="0" y="701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4660956" y="2102017"/>
              <a:ext cx="172520" cy="127878"/>
            </a:xfrm>
            <a:custGeom>
              <a:avLst/>
              <a:gdLst/>
              <a:ahLst/>
              <a:cxnLst/>
              <a:rect l="l" t="t" r="r" b="b"/>
              <a:pathLst>
                <a:path w="357555" h="265033" extrusionOk="0">
                  <a:moveTo>
                    <a:pt x="294583" y="265034"/>
                  </a:moveTo>
                  <a:lnTo>
                    <a:pt x="62973" y="265034"/>
                  </a:lnTo>
                  <a:cubicBezTo>
                    <a:pt x="28182" y="265034"/>
                    <a:pt x="0" y="236851"/>
                    <a:pt x="0" y="202061"/>
                  </a:cubicBezTo>
                  <a:lnTo>
                    <a:pt x="0" y="62973"/>
                  </a:lnTo>
                  <a:cubicBezTo>
                    <a:pt x="0" y="28182"/>
                    <a:pt x="28182" y="0"/>
                    <a:pt x="62973" y="0"/>
                  </a:cubicBezTo>
                  <a:lnTo>
                    <a:pt x="294583" y="0"/>
                  </a:lnTo>
                  <a:cubicBezTo>
                    <a:pt x="329374" y="0"/>
                    <a:pt x="357556" y="28182"/>
                    <a:pt x="357556" y="62973"/>
                  </a:cubicBezTo>
                  <a:lnTo>
                    <a:pt x="357556" y="202061"/>
                  </a:lnTo>
                  <a:cubicBezTo>
                    <a:pt x="357556" y="236851"/>
                    <a:pt x="329374" y="265034"/>
                    <a:pt x="294583" y="2650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4660956" y="2337139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4660956" y="2359661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4660956" y="2382146"/>
              <a:ext cx="110506" cy="3665"/>
            </a:xfrm>
            <a:custGeom>
              <a:avLst/>
              <a:gdLst/>
              <a:ahLst/>
              <a:cxnLst/>
              <a:rect l="l" t="t" r="r" b="b"/>
              <a:pathLst>
                <a:path w="229027" h="7596" extrusionOk="0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4561547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4402508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4243504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408446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3925425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3766423" y="1677509"/>
              <a:ext cx="3665" cy="851131"/>
            </a:xfrm>
            <a:custGeom>
              <a:avLst/>
              <a:gdLst/>
              <a:ahLst/>
              <a:cxnLst/>
              <a:rect l="l" t="t" r="r" b="b"/>
              <a:pathLst>
                <a:path w="7596" h="1764003" extrusionOk="0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3605409" y="1916202"/>
              <a:ext cx="958485" cy="400277"/>
            </a:xfrm>
            <a:custGeom>
              <a:avLst/>
              <a:gdLst/>
              <a:ahLst/>
              <a:cxnLst/>
              <a:rect l="l" t="t" r="r" b="b"/>
              <a:pathLst>
                <a:path w="1986498" h="829589" extrusionOk="0">
                  <a:moveTo>
                    <a:pt x="0" y="607196"/>
                  </a:moveTo>
                  <a:lnTo>
                    <a:pt x="299065" y="409465"/>
                  </a:lnTo>
                  <a:cubicBezTo>
                    <a:pt x="320486" y="395336"/>
                    <a:pt x="348289" y="395716"/>
                    <a:pt x="369330" y="410377"/>
                  </a:cubicBezTo>
                  <a:lnTo>
                    <a:pt x="590229" y="565112"/>
                  </a:lnTo>
                  <a:cubicBezTo>
                    <a:pt x="621754" y="587142"/>
                    <a:pt x="665508" y="575747"/>
                    <a:pt x="682220" y="541184"/>
                  </a:cubicBezTo>
                  <a:lnTo>
                    <a:pt x="926896" y="35273"/>
                  </a:lnTo>
                  <a:cubicBezTo>
                    <a:pt x="951508" y="-15622"/>
                    <a:pt x="1025647" y="-10228"/>
                    <a:pt x="1042663" y="43629"/>
                  </a:cubicBezTo>
                  <a:lnTo>
                    <a:pt x="1277084" y="785936"/>
                  </a:lnTo>
                  <a:cubicBezTo>
                    <a:pt x="1294251" y="840401"/>
                    <a:pt x="1369454" y="845111"/>
                    <a:pt x="1393306" y="793228"/>
                  </a:cubicBezTo>
                  <a:lnTo>
                    <a:pt x="1610635" y="321424"/>
                  </a:lnTo>
                  <a:cubicBezTo>
                    <a:pt x="1630765" y="277670"/>
                    <a:pt x="1690776" y="272277"/>
                    <a:pt x="1718426" y="311701"/>
                  </a:cubicBezTo>
                  <a:lnTo>
                    <a:pt x="1986499" y="6937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3972662" y="2024069"/>
              <a:ext cx="45595" cy="45595"/>
            </a:xfrm>
            <a:custGeom>
              <a:avLst/>
              <a:gdLst/>
              <a:ahLst/>
              <a:cxnLst/>
              <a:rect l="l" t="t" r="r" b="b"/>
              <a:pathLst>
                <a:path w="94497" h="94497" extrusionOk="0">
                  <a:moveTo>
                    <a:pt x="94497" y="47249"/>
                  </a:moveTo>
                  <a:cubicBezTo>
                    <a:pt x="94497" y="73344"/>
                    <a:pt x="73343" y="94498"/>
                    <a:pt x="47249" y="94498"/>
                  </a:cubicBezTo>
                  <a:cubicBezTo>
                    <a:pt x="21154" y="94498"/>
                    <a:pt x="0" y="73344"/>
                    <a:pt x="0" y="47249"/>
                  </a:cubicBezTo>
                  <a:cubicBezTo>
                    <a:pt x="0" y="21154"/>
                    <a:pt x="21154" y="0"/>
                    <a:pt x="47249" y="0"/>
                  </a:cubicBezTo>
                  <a:cubicBezTo>
                    <a:pt x="73343" y="0"/>
                    <a:pt x="94497" y="21154"/>
                    <a:pt x="94497" y="47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664089" y="1827628"/>
              <a:ext cx="317443" cy="189754"/>
            </a:xfrm>
            <a:custGeom>
              <a:avLst/>
              <a:gdLst/>
              <a:ahLst/>
              <a:cxnLst/>
              <a:rect l="l" t="t" r="r" b="b"/>
              <a:pathLst>
                <a:path w="657912" h="393272" extrusionOk="0">
                  <a:moveTo>
                    <a:pt x="622286" y="386954"/>
                  </a:moveTo>
                  <a:lnTo>
                    <a:pt x="552324" y="315397"/>
                  </a:lnTo>
                  <a:lnTo>
                    <a:pt x="50059" y="315397"/>
                  </a:lnTo>
                  <a:cubicBezTo>
                    <a:pt x="22409" y="315397"/>
                    <a:pt x="0" y="292988"/>
                    <a:pt x="0" y="265337"/>
                  </a:cubicBezTo>
                  <a:lnTo>
                    <a:pt x="0" y="50059"/>
                  </a:lnTo>
                  <a:cubicBezTo>
                    <a:pt x="0" y="22409"/>
                    <a:pt x="22409" y="0"/>
                    <a:pt x="50059" y="0"/>
                  </a:cubicBezTo>
                  <a:lnTo>
                    <a:pt x="607853" y="0"/>
                  </a:lnTo>
                  <a:cubicBezTo>
                    <a:pt x="635503" y="0"/>
                    <a:pt x="657912" y="22409"/>
                    <a:pt x="657912" y="50059"/>
                  </a:cubicBezTo>
                  <a:lnTo>
                    <a:pt x="657912" y="315397"/>
                  </a:lnTo>
                  <a:lnTo>
                    <a:pt x="657912" y="372445"/>
                  </a:lnTo>
                  <a:cubicBezTo>
                    <a:pt x="657912" y="391056"/>
                    <a:pt x="635275" y="400323"/>
                    <a:pt x="622286" y="386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3577367" y="242916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3577367" y="231823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3577367" y="220734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3577367" y="2096423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3577367" y="1985534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3577367" y="1874608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3577367" y="1763720"/>
              <a:ext cx="53842" cy="3665"/>
            </a:xfrm>
            <a:custGeom>
              <a:avLst/>
              <a:gdLst/>
              <a:ahLst/>
              <a:cxnLst/>
              <a:rect l="l" t="t" r="r" b="b"/>
              <a:pathLst>
                <a:path w="111589" h="7596" extrusionOk="0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4293447" y="2127573"/>
              <a:ext cx="83273" cy="83273"/>
            </a:xfrm>
            <a:custGeom>
              <a:avLst/>
              <a:gdLst/>
              <a:ahLst/>
              <a:cxnLst/>
              <a:rect l="l" t="t" r="r" b="b"/>
              <a:pathLst>
                <a:path w="172587" h="172587" extrusionOk="0">
                  <a:moveTo>
                    <a:pt x="172587" y="86294"/>
                  </a:moveTo>
                  <a:cubicBezTo>
                    <a:pt x="172587" y="133952"/>
                    <a:pt x="133952" y="172587"/>
                    <a:pt x="86293" y="172587"/>
                  </a:cubicBezTo>
                  <a:cubicBezTo>
                    <a:pt x="38635" y="172587"/>
                    <a:pt x="0" y="133952"/>
                    <a:pt x="0" y="86294"/>
                  </a:cubicBezTo>
                  <a:cubicBezTo>
                    <a:pt x="0" y="38635"/>
                    <a:pt x="38635" y="0"/>
                    <a:pt x="86293" y="0"/>
                  </a:cubicBezTo>
                  <a:cubicBezTo>
                    <a:pt x="133952" y="0"/>
                    <a:pt x="172587" y="38635"/>
                    <a:pt x="172587" y="86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4561547" y="1738602"/>
              <a:ext cx="406653" cy="3665"/>
            </a:xfrm>
            <a:custGeom>
              <a:avLst/>
              <a:gdLst/>
              <a:ahLst/>
              <a:cxnLst/>
              <a:rect l="l" t="t" r="r" b="b"/>
              <a:pathLst>
                <a:path w="842805" h="7596" extrusionOk="0">
                  <a:moveTo>
                    <a:pt x="842805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38"/>
          <p:cNvGrpSpPr/>
          <p:nvPr/>
        </p:nvGrpSpPr>
        <p:grpSpPr>
          <a:xfrm>
            <a:off x="1611167" y="1574806"/>
            <a:ext cx="1518587" cy="1233056"/>
            <a:chOff x="7329141" y="362469"/>
            <a:chExt cx="1022136" cy="829949"/>
          </a:xfrm>
        </p:grpSpPr>
        <p:sp>
          <p:nvSpPr>
            <p:cNvPr id="691" name="Google Shape;691;p38"/>
            <p:cNvSpPr/>
            <p:nvPr/>
          </p:nvSpPr>
          <p:spPr>
            <a:xfrm>
              <a:off x="7329141" y="362469"/>
              <a:ext cx="1022136" cy="829949"/>
            </a:xfrm>
            <a:custGeom>
              <a:avLst/>
              <a:gdLst/>
              <a:ahLst/>
              <a:cxnLst/>
              <a:rect l="l" t="t" r="r" b="b"/>
              <a:pathLst>
                <a:path w="1901648" h="1544092" extrusionOk="0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7479397" y="507863"/>
              <a:ext cx="275724" cy="489918"/>
            </a:xfrm>
            <a:custGeom>
              <a:avLst/>
              <a:gdLst/>
              <a:ahLst/>
              <a:cxnLst/>
              <a:rect l="l" t="t" r="r" b="b"/>
              <a:pathLst>
                <a:path w="512975" h="911475" extrusionOk="0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3" name="Google Shape;693;p38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694" name="Google Shape;694;p38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avLst/>
                <a:gdLst/>
                <a:ahLst/>
                <a:cxnLst/>
                <a:rect l="l" t="t" r="r" b="b"/>
                <a:pathLst>
                  <a:path w="512975" h="1014176" extrusionOk="0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38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432531" h="512975" extrusionOk="0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6" name="Google Shape;696;p38"/>
            <p:cNvSpPr/>
            <p:nvPr/>
          </p:nvSpPr>
          <p:spPr>
            <a:xfrm>
              <a:off x="7755275" y="507863"/>
              <a:ext cx="222278" cy="438881"/>
            </a:xfrm>
            <a:custGeom>
              <a:avLst/>
              <a:gdLst/>
              <a:ahLst/>
              <a:cxnLst/>
              <a:rect l="l" t="t" r="r" b="b"/>
              <a:pathLst>
                <a:path w="413540" h="816522" extrusionOk="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7918481" y="577354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7986379" y="855683"/>
              <a:ext cx="207620" cy="40707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8078706" y="664248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8078706" y="691415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8078706" y="718541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8078706" y="946989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8078706" y="974156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8078706" y="1001323"/>
              <a:ext cx="132983" cy="4083"/>
            </a:xfrm>
            <a:custGeom>
              <a:avLst/>
              <a:gdLst/>
              <a:ahLst/>
              <a:cxnLst/>
              <a:rect l="l" t="t" r="r" b="b"/>
              <a:pathLst>
                <a:path w="247410" h="7596" extrusionOk="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6A277C8-E3DB-AC4E-8C8C-D75F34044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42" y="999546"/>
            <a:ext cx="2609919" cy="2659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9D2E19-F177-CA49-B8E5-5FCBA108F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78" y="3459857"/>
            <a:ext cx="2165429" cy="16662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676D3B-FA77-EC40-83B9-48C0A97FA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99" y="22632"/>
            <a:ext cx="1164602" cy="17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ddit - Wikipedia">
            <a:extLst>
              <a:ext uri="{FF2B5EF4-FFF2-40B4-BE49-F238E27FC236}">
                <a16:creationId xmlns:a16="http://schemas.microsoft.com/office/drawing/2014/main" id="{32FFA1CC-F4D5-4F45-A588-EE461B05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45" y="3931443"/>
            <a:ext cx="1056386" cy="105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common data issues</a:t>
            </a:r>
            <a:endParaRPr dirty="0"/>
          </a:p>
        </p:txBody>
      </p:sp>
      <p:grpSp>
        <p:nvGrpSpPr>
          <p:cNvPr id="538" name="Google Shape;538;p33"/>
          <p:cNvGrpSpPr/>
          <p:nvPr/>
        </p:nvGrpSpPr>
        <p:grpSpPr>
          <a:xfrm>
            <a:off x="8424007" y="739272"/>
            <a:ext cx="1269123" cy="979170"/>
            <a:chOff x="713232" y="1645097"/>
            <a:chExt cx="1269123" cy="979170"/>
          </a:xfrm>
        </p:grpSpPr>
        <p:sp>
          <p:nvSpPr>
            <p:cNvPr id="539" name="Google Shape;539;p33"/>
            <p:cNvSpPr/>
            <p:nvPr/>
          </p:nvSpPr>
          <p:spPr>
            <a:xfrm>
              <a:off x="713232" y="1645097"/>
              <a:ext cx="1269098" cy="979170"/>
            </a:xfrm>
            <a:custGeom>
              <a:avLst/>
              <a:gdLst/>
              <a:ahLst/>
              <a:cxnLst/>
              <a:rect l="l" t="t" r="r" b="b"/>
              <a:pathLst>
                <a:path w="1762636" h="1359958" extrusionOk="0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57776" y="1689040"/>
              <a:ext cx="1224578" cy="870877"/>
            </a:xfrm>
            <a:custGeom>
              <a:avLst/>
              <a:gdLst/>
              <a:ahLst/>
              <a:cxnLst/>
              <a:rect l="l" t="t" r="r" b="b"/>
              <a:pathLst>
                <a:path w="1700803" h="1209552" extrusionOk="0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895406" y="1822018"/>
              <a:ext cx="1015268" cy="621368"/>
            </a:xfrm>
            <a:custGeom>
              <a:avLst/>
              <a:gdLst/>
              <a:ahLst/>
              <a:cxnLst/>
              <a:rect l="l" t="t" r="r" b="b"/>
              <a:pathLst>
                <a:path w="1410094" h="863011" extrusionOk="0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895406" y="1928400"/>
              <a:ext cx="1015268" cy="515044"/>
            </a:xfrm>
            <a:custGeom>
              <a:avLst/>
              <a:gdLst/>
              <a:ahLst/>
              <a:cxnLst/>
              <a:rect l="l" t="t" r="r" b="b"/>
              <a:pathLst>
                <a:path w="1410094" h="715339" extrusionOk="0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1017604" y="2293844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1575619" y="2039379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1819686" y="1961125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293848" y="2198242"/>
              <a:ext cx="55786" cy="55786"/>
            </a:xfrm>
            <a:custGeom>
              <a:avLst/>
              <a:gdLst/>
              <a:ahLst/>
              <a:cxnLst/>
              <a:rect l="l" t="t" r="r" b="b"/>
              <a:pathLst>
                <a:path w="77481" h="77481" extrusionOk="0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991282" y="1857861"/>
              <a:ext cx="278114" cy="54528"/>
            </a:xfrm>
            <a:custGeom>
              <a:avLst/>
              <a:gdLst/>
              <a:ahLst/>
              <a:cxnLst/>
              <a:rect l="l" t="t" r="r" b="b"/>
              <a:pathLst>
                <a:path w="386269" h="75734" extrusionOk="0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549" name="Google Shape;549;p33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7596" extrusionOk="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D95227A-050D-2D45-969B-DD7484BD6FBB}"/>
              </a:ext>
            </a:extLst>
          </p:cNvPr>
          <p:cNvSpPr txBox="1"/>
          <p:nvPr/>
        </p:nvSpPr>
        <p:spPr>
          <a:xfrm>
            <a:off x="527812" y="1190780"/>
            <a:ext cx="808837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Missing Values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When data is incomplete (e.g., empty fields in a dataset).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Fill with mean/median </a:t>
            </a:r>
            <a:r>
              <a:rPr lang="en-US" sz="1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df.fillna</a:t>
            </a:r>
            <a:r>
              <a:rPr lang="en-US" sz="1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df.mean</a:t>
            </a:r>
            <a:r>
              <a:rPr lang="en-US" sz="1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()))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 remove rows </a:t>
            </a:r>
            <a:r>
              <a:rPr lang="en-US" sz="1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df.dropna</a:t>
            </a:r>
            <a:r>
              <a:rPr lang="en-US" sz="1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Duplicate Entries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When the same data appears multiple times.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 duplicates </a:t>
            </a:r>
            <a:r>
              <a:rPr lang="en-US" sz="1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1600" dirty="0" err="1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df.drop_duplicates</a:t>
            </a:r>
            <a:r>
              <a:rPr lang="en-US" sz="1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Incorrect Data Types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Numbers stored as text, incorrect date formats.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Convert data types </a:t>
            </a:r>
            <a:r>
              <a:rPr lang="en-US" sz="1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(df['date'] = </a:t>
            </a:r>
            <a:r>
              <a:rPr lang="en-US" sz="1600" dirty="0" err="1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pd.to_datetime</a:t>
            </a:r>
            <a:r>
              <a:rPr lang="en-US" sz="1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(df['date']))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Outliers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Unusual values that may distort analysis.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Identify with box plots and remove if necessary.</a:t>
            </a:r>
          </a:p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Inconsistent Formatting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Different representations of the same data (e.g., “NY” vs. “New York”).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Standardize text </a:t>
            </a:r>
            <a:r>
              <a:rPr lang="en-US" sz="1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(df['city'] = df['city'].</a:t>
            </a:r>
            <a:r>
              <a:rPr lang="en-US" sz="1600" dirty="0" err="1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str.upper</a:t>
            </a:r>
            <a:r>
              <a:rPr lang="en-US" sz="1600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7064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and Statistics - 4th grade by Slidesgo">
  <a:themeElements>
    <a:clrScheme name="Simple Light">
      <a:dk1>
        <a:srgbClr val="17175A"/>
      </a:dk1>
      <a:lt1>
        <a:srgbClr val="FFFFFF"/>
      </a:lt1>
      <a:dk2>
        <a:srgbClr val="F6F2CC"/>
      </a:dk2>
      <a:lt2>
        <a:srgbClr val="FCBD0E"/>
      </a:lt2>
      <a:accent1>
        <a:srgbClr val="FA9D02"/>
      </a:accent1>
      <a:accent2>
        <a:srgbClr val="FC81FD"/>
      </a:accent2>
      <a:accent3>
        <a:srgbClr val="7CE1CF"/>
      </a:accent3>
      <a:accent4>
        <a:srgbClr val="6E6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815</Words>
  <Application>Microsoft Macintosh PowerPoint</Application>
  <PresentationFormat>On-screen Show (16:9)</PresentationFormat>
  <Paragraphs>137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Bebas Neue</vt:lpstr>
      <vt:lpstr>Inter</vt:lpstr>
      <vt:lpstr>Arial Rounded MT Bold</vt:lpstr>
      <vt:lpstr>Calibri</vt:lpstr>
      <vt:lpstr>Arial</vt:lpstr>
      <vt:lpstr>Wingdings</vt:lpstr>
      <vt:lpstr>Passion One</vt:lpstr>
      <vt:lpstr>Verdana</vt:lpstr>
      <vt:lpstr>Data Analysis and Statistics - 4th grade by Slidesgo</vt:lpstr>
      <vt:lpstr>Data Analysis  For Beginners</vt:lpstr>
      <vt:lpstr>A little bit about me…</vt:lpstr>
      <vt:lpstr>Data Analysis Definition and Importance</vt:lpstr>
      <vt:lpstr>What will we learn in this lesson?</vt:lpstr>
      <vt:lpstr>Data Gathering</vt:lpstr>
      <vt:lpstr>Data can come from different sources… </vt:lpstr>
      <vt:lpstr>Data Cleaning</vt:lpstr>
      <vt:lpstr>Data Cleaning</vt:lpstr>
      <vt:lpstr>Some common data issues</vt:lpstr>
      <vt:lpstr>Data Exploratory Analysis</vt:lpstr>
      <vt:lpstr>Data Exploratory Analysis</vt:lpstr>
      <vt:lpstr>Data Exploratory Analysis</vt:lpstr>
      <vt:lpstr>Data Modeling with Machine Learning</vt:lpstr>
      <vt:lpstr>Terminology</vt:lpstr>
      <vt:lpstr>Supervised Learning</vt:lpstr>
      <vt:lpstr>Build a ML Model from Scratch</vt:lpstr>
      <vt:lpstr>Popular Python Libraries</vt:lpstr>
      <vt:lpstr>PowerPoint Presentation</vt:lpstr>
      <vt:lpstr>Using Google Collab to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 For Beginners</dc:title>
  <cp:lastModifiedBy>Thai, Le Nguyen</cp:lastModifiedBy>
  <cp:revision>13</cp:revision>
  <dcterms:modified xsi:type="dcterms:W3CDTF">2025-03-24T17:51:27Z</dcterms:modified>
</cp:coreProperties>
</file>